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9" r:id="rId5"/>
    <p:sldId id="268" r:id="rId6"/>
    <p:sldId id="367" r:id="rId7"/>
    <p:sldId id="368" r:id="rId8"/>
    <p:sldId id="324" r:id="rId9"/>
    <p:sldId id="335" r:id="rId10"/>
    <p:sldId id="327" r:id="rId11"/>
    <p:sldId id="329" r:id="rId12"/>
    <p:sldId id="366" r:id="rId13"/>
    <p:sldId id="257" r:id="rId14"/>
    <p:sldId id="332" r:id="rId15"/>
    <p:sldId id="370" r:id="rId16"/>
    <p:sldId id="359" r:id="rId17"/>
    <p:sldId id="361" r:id="rId18"/>
    <p:sldId id="362" r:id="rId19"/>
    <p:sldId id="363" r:id="rId20"/>
    <p:sldId id="364" r:id="rId21"/>
    <p:sldId id="369" r:id="rId22"/>
    <p:sldId id="371" r:id="rId23"/>
    <p:sldId id="372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30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9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://www.businessmodelgeneration.com/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://www.businessmodelgeneration.com/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r>
              <a:rPr lang="id-ID" sz="5000" dirty="0">
                <a:solidFill>
                  <a:schemeClr val="bg1"/>
                </a:solidFill>
              </a:rPr>
              <a:t>eMas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id-ID" sz="5400" spc="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e-Manifest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3">
            <a:extLst>
              <a:ext uri="{FF2B5EF4-FFF2-40B4-BE49-F238E27FC236}">
                <a16:creationId xmlns:a16="http://schemas.microsoft.com/office/drawing/2014/main" id="{CAA49FA7-F577-4285-9006-ACA04FE13F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5925" y="1360678"/>
            <a:ext cx="421481" cy="5048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61" name="Picture 14">
            <a:extLst>
              <a:ext uri="{FF2B5EF4-FFF2-40B4-BE49-F238E27FC236}">
                <a16:creationId xmlns:a16="http://schemas.microsoft.com/office/drawing/2014/main" id="{A848DD9C-B9E7-4B95-86E6-79CE98F0B2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8929" y="1317817"/>
            <a:ext cx="381000" cy="397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62" name="Picture 15">
            <a:extLst>
              <a:ext uri="{FF2B5EF4-FFF2-40B4-BE49-F238E27FC236}">
                <a16:creationId xmlns:a16="http://schemas.microsoft.com/office/drawing/2014/main" id="{8EC97BBF-7D0E-43E5-93CE-1744C7200A5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7908" y="3148997"/>
            <a:ext cx="373856" cy="3857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63" name="Picture 16">
            <a:extLst>
              <a:ext uri="{FF2B5EF4-FFF2-40B4-BE49-F238E27FC236}">
                <a16:creationId xmlns:a16="http://schemas.microsoft.com/office/drawing/2014/main" id="{3CE8F1DE-DF70-40CA-BC5C-134245A6362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8610" y="1270192"/>
            <a:ext cx="419100" cy="4298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64" name="Picture 17">
            <a:extLst>
              <a:ext uri="{FF2B5EF4-FFF2-40B4-BE49-F238E27FC236}">
                <a16:creationId xmlns:a16="http://schemas.microsoft.com/office/drawing/2014/main" id="{1F5D3E54-6086-4281-B12C-2F13DB219AF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557826" y="5093289"/>
            <a:ext cx="339329" cy="4298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65" name="Picture 18">
            <a:extLst>
              <a:ext uri="{FF2B5EF4-FFF2-40B4-BE49-F238E27FC236}">
                <a16:creationId xmlns:a16="http://schemas.microsoft.com/office/drawing/2014/main" id="{CA9A2DC5-D942-4DE5-9DEC-9D04EC98518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4521638" y="3220434"/>
            <a:ext cx="503854" cy="4452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66" name="Picture 19">
            <a:extLst>
              <a:ext uri="{FF2B5EF4-FFF2-40B4-BE49-F238E27FC236}">
                <a16:creationId xmlns:a16="http://schemas.microsoft.com/office/drawing/2014/main" id="{E3F3620D-DAC8-4B2B-BC91-488131F0BB4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6501" y="1279715"/>
            <a:ext cx="574989" cy="53993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67" name="Picture 20">
            <a:extLst>
              <a:ext uri="{FF2B5EF4-FFF2-40B4-BE49-F238E27FC236}">
                <a16:creationId xmlns:a16="http://schemas.microsoft.com/office/drawing/2014/main" id="{5F3FE04F-7E83-43F0-B76C-7AA2E8BC7ED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72881" y="1296383"/>
            <a:ext cx="359569" cy="37028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68" name="Picture 21">
            <a:extLst>
              <a:ext uri="{FF2B5EF4-FFF2-40B4-BE49-F238E27FC236}">
                <a16:creationId xmlns:a16="http://schemas.microsoft.com/office/drawing/2014/main" id="{E474929A-6BCE-49D2-8F53-D1C2197B6F27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3185976" y="5099242"/>
            <a:ext cx="401241" cy="38695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69" name="Title 24">
            <a:extLst>
              <a:ext uri="{FF2B5EF4-FFF2-40B4-BE49-F238E27FC236}">
                <a16:creationId xmlns:a16="http://schemas.microsoft.com/office/drawing/2014/main" id="{2CF36DA3-C1BA-4695-B58A-4F5044F3E9ED}"/>
              </a:ext>
            </a:extLst>
          </p:cNvPr>
          <p:cNvSpPr txBox="1">
            <a:spLocks/>
          </p:cNvSpPr>
          <p:nvPr/>
        </p:nvSpPr>
        <p:spPr>
          <a:xfrm>
            <a:off x="3197225" y="1100139"/>
            <a:ext cx="6629400" cy="193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80" tIns="34290" rIns="68580" bIns="3429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15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Business Model Canvas - 4</a:t>
            </a:r>
            <a:endParaRPr lang="en-AU" sz="15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aphicFrame>
        <p:nvGraphicFramePr>
          <p:cNvPr id="70" name="Content Placeholder 3">
            <a:extLst>
              <a:ext uri="{FF2B5EF4-FFF2-40B4-BE49-F238E27FC236}">
                <a16:creationId xmlns:a16="http://schemas.microsoft.com/office/drawing/2014/main" id="{634C15C7-FA57-49C8-BA18-B09C9EA70799}"/>
              </a:ext>
            </a:extLst>
          </p:cNvPr>
          <p:cNvGraphicFramePr>
            <a:graphicFrameLocks/>
          </p:cNvGraphicFramePr>
          <p:nvPr/>
        </p:nvGraphicFramePr>
        <p:xfrm>
          <a:off x="3197225" y="1350963"/>
          <a:ext cx="6629400" cy="4819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57375">
                <a:tc rowSpan="2"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</a:t>
                      </a:r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Key</a:t>
                      </a:r>
                      <a:r>
                        <a:rPr lang="en-AU" sz="900" b="1" baseline="0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Partners</a:t>
                      </a:r>
                      <a:endParaRPr lang="en-AU" sz="800" b="0" baseline="0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Key Activities</a:t>
                      </a:r>
                      <a:endParaRPr lang="en-AU" sz="800" b="0" baseline="0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Value Propositions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       Customer </a:t>
                      </a:r>
                    </a:p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       Relationships</a:t>
                      </a:r>
                      <a:endParaRPr lang="en-AU" sz="800" b="0" baseline="0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Customer Segments</a:t>
                      </a:r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37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  Key Resources</a:t>
                      </a:r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  Channels</a:t>
                      </a:r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 gridSpan="3"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   Cost Structure</a:t>
                      </a:r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Revenue Streams</a:t>
                      </a:r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dirty="0">
                          <a:solidFill>
                            <a:schemeClr val="tx1"/>
                          </a:solidFill>
                          <a:hlinkClick r:id="rId11"/>
                        </a:rPr>
                        <a:t>http://www.businessmodelgeneration.com</a:t>
                      </a:r>
                      <a:endParaRPr lang="en-AU" sz="500" dirty="0">
                        <a:solidFill>
                          <a:schemeClr val="tx1"/>
                        </a:solidFill>
                      </a:endParaRPr>
                    </a:p>
                  </a:txBody>
                  <a:tcPr marL="61722" marR="61722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1" name="Group 70">
            <a:extLst>
              <a:ext uri="{FF2B5EF4-FFF2-40B4-BE49-F238E27FC236}">
                <a16:creationId xmlns:a16="http://schemas.microsoft.com/office/drawing/2014/main" id="{276D19E0-9380-42F4-9972-C76B7BA5F7A4}"/>
              </a:ext>
            </a:extLst>
          </p:cNvPr>
          <p:cNvGrpSpPr/>
          <p:nvPr/>
        </p:nvGrpSpPr>
        <p:grpSpPr>
          <a:xfrm>
            <a:off x="5929704" y="1810481"/>
            <a:ext cx="1142155" cy="503276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72" name="Picture 43" descr="trans_postit_pink.gif">
              <a:extLst>
                <a:ext uri="{FF2B5EF4-FFF2-40B4-BE49-F238E27FC236}">
                  <a16:creationId xmlns:a16="http://schemas.microsoft.com/office/drawing/2014/main" id="{0E93515C-0F6A-431D-ABD7-F61A2153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59375D3-0311-4A33-B663-68D442D5B7DB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925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Data tersimpan dengan baik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95AD87E-02EC-4AF2-B9F7-2E2C78565BFA}"/>
              </a:ext>
            </a:extLst>
          </p:cNvPr>
          <p:cNvGrpSpPr/>
          <p:nvPr/>
        </p:nvGrpSpPr>
        <p:grpSpPr>
          <a:xfrm>
            <a:off x="8571042" y="1852118"/>
            <a:ext cx="1169951" cy="386953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75" name="Picture 43" descr="trans_postit_pink.gif">
              <a:extLst>
                <a:ext uri="{FF2B5EF4-FFF2-40B4-BE49-F238E27FC236}">
                  <a16:creationId xmlns:a16="http://schemas.microsoft.com/office/drawing/2014/main" id="{8F28D8E1-F214-4607-A9F8-A553ECF0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D09A7A-2AA1-44BE-A473-A8EF46AE3AA6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92500" lnSpcReduction="2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Dinas Perhubungan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A7D470B-3AFA-4B5A-802F-E39D8C21834B}"/>
              </a:ext>
            </a:extLst>
          </p:cNvPr>
          <p:cNvGrpSpPr/>
          <p:nvPr/>
        </p:nvGrpSpPr>
        <p:grpSpPr>
          <a:xfrm>
            <a:off x="4584145" y="1798213"/>
            <a:ext cx="1073666" cy="231731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78" name="Picture 43" descr="trans_postit_pink.gif">
              <a:extLst>
                <a:ext uri="{FF2B5EF4-FFF2-40B4-BE49-F238E27FC236}">
                  <a16:creationId xmlns:a16="http://schemas.microsoft.com/office/drawing/2014/main" id="{5C46206E-2112-4213-85D3-20A14CA37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EA368C-2163-4606-8A8B-3A25D51AFF74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2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Research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049AE6-F5B6-4EDA-947F-DBD2DB6518E0}"/>
              </a:ext>
            </a:extLst>
          </p:cNvPr>
          <p:cNvGrpSpPr/>
          <p:nvPr/>
        </p:nvGrpSpPr>
        <p:grpSpPr>
          <a:xfrm>
            <a:off x="4595455" y="2114413"/>
            <a:ext cx="1065550" cy="233635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81" name="Picture 43" descr="trans_postit_pink.gif">
              <a:extLst>
                <a:ext uri="{FF2B5EF4-FFF2-40B4-BE49-F238E27FC236}">
                  <a16:creationId xmlns:a16="http://schemas.microsoft.com/office/drawing/2014/main" id="{4D577281-DB1F-4DAB-8C8C-C62EA19E2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D056EFC-8457-4B2A-81AA-DD8FF8E6B6BD}"/>
                </a:ext>
              </a:extLst>
            </p:cNvPr>
            <p:cNvSpPr txBox="1"/>
            <p:nvPr/>
          </p:nvSpPr>
          <p:spPr>
            <a:xfrm rot="21423860">
              <a:off x="5443800" y="2861467"/>
              <a:ext cx="1447800" cy="990601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1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Development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7303037-BD86-4566-83D0-8BF030CC1CF7}"/>
              </a:ext>
            </a:extLst>
          </p:cNvPr>
          <p:cNvGrpSpPr/>
          <p:nvPr/>
        </p:nvGrpSpPr>
        <p:grpSpPr>
          <a:xfrm>
            <a:off x="4567911" y="3729860"/>
            <a:ext cx="1234610" cy="230546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84" name="Picture 43" descr="trans_postit_pink.gif">
              <a:extLst>
                <a:ext uri="{FF2B5EF4-FFF2-40B4-BE49-F238E27FC236}">
                  <a16:creationId xmlns:a16="http://schemas.microsoft.com/office/drawing/2014/main" id="{39E06BC7-425A-4150-BDEE-C8A7C30FB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5DD772E-861C-4AA2-8042-A8602B88DAC6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2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</a:t>
              </a: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elabuhan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83160C-5C29-4EB0-ADAE-F34961C454BC}"/>
              </a:ext>
            </a:extLst>
          </p:cNvPr>
          <p:cNvGrpSpPr/>
          <p:nvPr/>
        </p:nvGrpSpPr>
        <p:grpSpPr>
          <a:xfrm>
            <a:off x="4584161" y="4049396"/>
            <a:ext cx="1218360" cy="230546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87" name="Picture 43" descr="trans_postit_pink.gif">
              <a:extLst>
                <a:ext uri="{FF2B5EF4-FFF2-40B4-BE49-F238E27FC236}">
                  <a16:creationId xmlns:a16="http://schemas.microsoft.com/office/drawing/2014/main" id="{A60793FA-32B5-4A54-8EC6-49E7F2B30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7F7FE96-1E6B-4848-BC85-25935782A835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2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Tim Pengembang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EB7AF52-DB72-41C4-A166-2F1F99D2A441}"/>
              </a:ext>
            </a:extLst>
          </p:cNvPr>
          <p:cNvGrpSpPr/>
          <p:nvPr/>
        </p:nvGrpSpPr>
        <p:grpSpPr>
          <a:xfrm>
            <a:off x="4595456" y="2438287"/>
            <a:ext cx="1062357" cy="233636"/>
            <a:chOff x="5410200" y="2061111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90" name="Picture 43" descr="trans_postit_pink.gif">
              <a:extLst>
                <a:ext uri="{FF2B5EF4-FFF2-40B4-BE49-F238E27FC236}">
                  <a16:creationId xmlns:a16="http://schemas.microsoft.com/office/drawing/2014/main" id="{0EEAB8C4-21D2-4457-A9E6-22BB2F9D9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061111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F368ADB-237F-4D49-B9F3-73DC6CD294EC}"/>
                </a:ext>
              </a:extLst>
            </p:cNvPr>
            <p:cNvSpPr txBox="1"/>
            <p:nvPr/>
          </p:nvSpPr>
          <p:spPr>
            <a:xfrm rot="21423860">
              <a:off x="5463646" y="2080245"/>
              <a:ext cx="1447800" cy="990602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1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Maint</a:t>
              </a: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e</a:t>
              </a: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nance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7BE3E06-409B-4369-92F7-EE2AE7D6214E}"/>
              </a:ext>
            </a:extLst>
          </p:cNvPr>
          <p:cNvGrpSpPr/>
          <p:nvPr/>
        </p:nvGrpSpPr>
        <p:grpSpPr>
          <a:xfrm>
            <a:off x="7300377" y="1778306"/>
            <a:ext cx="1142155" cy="319199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93" name="Picture 43" descr="trans_postit_pink.gif">
              <a:extLst>
                <a:ext uri="{FF2B5EF4-FFF2-40B4-BE49-F238E27FC236}">
                  <a16:creationId xmlns:a16="http://schemas.microsoft.com/office/drawing/2014/main" id="{64961EAD-EE9B-4B0F-AD86-1933C1703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529C49-D785-4B83-BB35-8E6353943F26}"/>
                </a:ext>
              </a:extLst>
            </p:cNvPr>
            <p:cNvSpPr txBox="1"/>
            <p:nvPr/>
          </p:nvSpPr>
          <p:spPr>
            <a:xfrm rot="21423860">
              <a:off x="5448202" y="2868627"/>
              <a:ext cx="1447800" cy="1023533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Service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57F36CD-8A3E-43B7-87FC-DEC3780E1D07}"/>
              </a:ext>
            </a:extLst>
          </p:cNvPr>
          <p:cNvGrpSpPr/>
          <p:nvPr/>
        </p:nvGrpSpPr>
        <p:grpSpPr>
          <a:xfrm>
            <a:off x="7237117" y="3609150"/>
            <a:ext cx="1199303" cy="549163"/>
            <a:chOff x="5410199" y="2612039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96" name="Picture 43" descr="trans_postit_pink.gif">
              <a:extLst>
                <a:ext uri="{FF2B5EF4-FFF2-40B4-BE49-F238E27FC236}">
                  <a16:creationId xmlns:a16="http://schemas.microsoft.com/office/drawing/2014/main" id="{9FA3B6FA-09D8-43F1-AF91-C0AC161B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199" y="2612039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90D2278-9C98-43AA-881F-E762E4DE4B5A}"/>
                </a:ext>
              </a:extLst>
            </p:cNvPr>
            <p:cNvSpPr txBox="1"/>
            <p:nvPr/>
          </p:nvSpPr>
          <p:spPr>
            <a:xfrm rot="21423860">
              <a:off x="5440361" y="2649697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92500" lnSpcReduction="10000"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Training </a:t>
              </a: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Pemakaian</a:t>
              </a: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</a:t>
              </a: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Aplikasi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0FFE262-D12E-4C5E-B8BE-BC538B9DA17F}"/>
              </a:ext>
            </a:extLst>
          </p:cNvPr>
          <p:cNvGrpSpPr/>
          <p:nvPr/>
        </p:nvGrpSpPr>
        <p:grpSpPr>
          <a:xfrm>
            <a:off x="3321288" y="1959752"/>
            <a:ext cx="1169951" cy="386953"/>
            <a:chOff x="-1339245" y="1910453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99" name="Picture 43" descr="trans_postit_pink.gif">
              <a:extLst>
                <a:ext uri="{FF2B5EF4-FFF2-40B4-BE49-F238E27FC236}">
                  <a16:creationId xmlns:a16="http://schemas.microsoft.com/office/drawing/2014/main" id="{C0388DE5-3220-43D9-B1FF-ED4DFEE4C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-1339245" y="1910453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386FD89-6DEE-4FDA-B5E0-439D75090645}"/>
                </a:ext>
              </a:extLst>
            </p:cNvPr>
            <p:cNvSpPr txBox="1"/>
            <p:nvPr/>
          </p:nvSpPr>
          <p:spPr>
            <a:xfrm rot="21423860">
              <a:off x="-1314453" y="1924476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Pemilik Kapal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524EEEE-B683-4BF9-A1E1-05C6DF526B7D}"/>
              </a:ext>
            </a:extLst>
          </p:cNvPr>
          <p:cNvGrpSpPr/>
          <p:nvPr/>
        </p:nvGrpSpPr>
        <p:grpSpPr>
          <a:xfrm>
            <a:off x="5380987" y="5397195"/>
            <a:ext cx="755090" cy="251816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102" name="Picture 43" descr="trans_postit_pink.gif">
              <a:extLst>
                <a:ext uri="{FF2B5EF4-FFF2-40B4-BE49-F238E27FC236}">
                  <a16:creationId xmlns:a16="http://schemas.microsoft.com/office/drawing/2014/main" id="{85043D79-4F4C-4ABC-B4EE-E18405FB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151869-27CE-4A7F-B1D5-263D990A286F}"/>
                </a:ext>
              </a:extLst>
            </p:cNvPr>
            <p:cNvSpPr txBox="1"/>
            <p:nvPr/>
          </p:nvSpPr>
          <p:spPr>
            <a:xfrm rot="21423860">
              <a:off x="5438775" y="2855826"/>
              <a:ext cx="1447800" cy="990599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92500" lnSpcReduction="1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Research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E5D7F77-2056-4D9E-AA99-EA2C4C2B1C6F}"/>
              </a:ext>
            </a:extLst>
          </p:cNvPr>
          <p:cNvGrpSpPr/>
          <p:nvPr/>
        </p:nvGrpSpPr>
        <p:grpSpPr>
          <a:xfrm>
            <a:off x="3611028" y="5271287"/>
            <a:ext cx="1629616" cy="429815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105" name="Picture 43" descr="trans_postit_pink.gif">
              <a:extLst>
                <a:ext uri="{FF2B5EF4-FFF2-40B4-BE49-F238E27FC236}">
                  <a16:creationId xmlns:a16="http://schemas.microsoft.com/office/drawing/2014/main" id="{8BDD2ACC-AB86-4475-9285-7D7362071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AE92D5D-A35E-4B4B-980A-7C7DDB898A5B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lnSpcReduction="1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Biaya Pengembangan Aplikasi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285D1C1-7D31-4EBC-8827-58CAB4F6E11B}"/>
              </a:ext>
            </a:extLst>
          </p:cNvPr>
          <p:cNvGrpSpPr/>
          <p:nvPr/>
        </p:nvGrpSpPr>
        <p:grpSpPr>
          <a:xfrm>
            <a:off x="7062686" y="5289454"/>
            <a:ext cx="1068132" cy="386630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108" name="Picture 43" descr="trans_postit_pink.gif">
              <a:extLst>
                <a:ext uri="{FF2B5EF4-FFF2-40B4-BE49-F238E27FC236}">
                  <a16:creationId xmlns:a16="http://schemas.microsoft.com/office/drawing/2014/main" id="{CE917D86-F8F8-4D73-8E37-7D09D7DD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16AF3B-C301-43E4-85FB-2107ECE4EA30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Maintenance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773501A-4E5F-477D-AD9E-B2A9084CBCFD}"/>
              </a:ext>
            </a:extLst>
          </p:cNvPr>
          <p:cNvGrpSpPr/>
          <p:nvPr/>
        </p:nvGrpSpPr>
        <p:grpSpPr>
          <a:xfrm>
            <a:off x="5940185" y="2536816"/>
            <a:ext cx="1118787" cy="440753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111" name="Picture 43" descr="trans_postit_pink.gif">
              <a:extLst>
                <a:ext uri="{FF2B5EF4-FFF2-40B4-BE49-F238E27FC236}">
                  <a16:creationId xmlns:a16="http://schemas.microsoft.com/office/drawing/2014/main" id="{5E153863-8327-4812-B1ED-703F523E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3818902-D720-4C84-BFBC-21336DB3473A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Free </a:t>
              </a: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Aplikasi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2B66496-D179-4F5F-A44E-7DAEA336C73A}"/>
              </a:ext>
            </a:extLst>
          </p:cNvPr>
          <p:cNvGrpSpPr/>
          <p:nvPr/>
        </p:nvGrpSpPr>
        <p:grpSpPr>
          <a:xfrm>
            <a:off x="7264048" y="4279986"/>
            <a:ext cx="1142155" cy="503276"/>
            <a:chOff x="5410201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114" name="Picture 43" descr="trans_postit_pink.gif">
              <a:extLst>
                <a:ext uri="{FF2B5EF4-FFF2-40B4-BE49-F238E27FC236}">
                  <a16:creationId xmlns:a16="http://schemas.microsoft.com/office/drawing/2014/main" id="{8D43DAB5-15AB-4A76-B8D0-4C479C6C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1" y="2819400"/>
              <a:ext cx="1508125" cy="1074738"/>
            </a:xfrm>
            <a:prstGeom prst="ellipse">
              <a:avLst/>
            </a:prstGeom>
            <a:grpFill/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CB7AD0-BDC6-4753-B361-04CDACDA3A6E}"/>
                </a:ext>
              </a:extLst>
            </p:cNvPr>
            <p:cNvSpPr txBox="1"/>
            <p:nvPr/>
          </p:nvSpPr>
          <p:spPr>
            <a:xfrm rot="21423860">
              <a:off x="5438773" y="2855824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Garansi</a:t>
              </a: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3 </a:t>
              </a: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Bulan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022679D1-2D5C-4857-A014-494AF5806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2713" y="119926"/>
            <a:ext cx="1357324" cy="919022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D098E9A-764F-45DC-85DB-0D6C02182D3F}"/>
              </a:ext>
            </a:extLst>
          </p:cNvPr>
          <p:cNvCxnSpPr>
            <a:cxnSpLocks/>
            <a:endCxn id="134" idx="3"/>
          </p:cNvCxnSpPr>
          <p:nvPr/>
        </p:nvCxnSpPr>
        <p:spPr>
          <a:xfrm flipH="1">
            <a:off x="2906713" y="2090738"/>
            <a:ext cx="290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DF848B2-54F6-4F61-A4B9-63072B36ED84}"/>
              </a:ext>
            </a:extLst>
          </p:cNvPr>
          <p:cNvSpPr/>
          <p:nvPr/>
        </p:nvSpPr>
        <p:spPr>
          <a:xfrm>
            <a:off x="1535113" y="1835151"/>
            <a:ext cx="1371600" cy="511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DISHUB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5B123DC-6D64-4F3F-A9DB-8E91B6EBF0B2}"/>
              </a:ext>
            </a:extLst>
          </p:cNvPr>
          <p:cNvCxnSpPr>
            <a:cxnSpLocks/>
          </p:cNvCxnSpPr>
          <p:nvPr/>
        </p:nvCxnSpPr>
        <p:spPr>
          <a:xfrm flipH="1">
            <a:off x="3197226" y="3952875"/>
            <a:ext cx="209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0113704-7BAB-44A5-835A-9FCFE05B4C39}"/>
              </a:ext>
            </a:extLst>
          </p:cNvPr>
          <p:cNvSpPr/>
          <p:nvPr/>
        </p:nvSpPr>
        <p:spPr>
          <a:xfrm>
            <a:off x="1524001" y="3738563"/>
            <a:ext cx="1604963" cy="59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server, pelabuhan dan kapal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9B81E27-8E64-4061-9D82-BE7E41CDF060}"/>
              </a:ext>
            </a:extLst>
          </p:cNvPr>
          <p:cNvCxnSpPr>
            <a:cxnSpLocks/>
          </p:cNvCxnSpPr>
          <p:nvPr/>
        </p:nvCxnSpPr>
        <p:spPr>
          <a:xfrm>
            <a:off x="7107238" y="5894389"/>
            <a:ext cx="0" cy="24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873130B-4E7A-4EE3-92DA-A31CA8C59D8C}"/>
              </a:ext>
            </a:extLst>
          </p:cNvPr>
          <p:cNvSpPr/>
          <p:nvPr/>
        </p:nvSpPr>
        <p:spPr>
          <a:xfrm>
            <a:off x="5681664" y="6138864"/>
            <a:ext cx="2236787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service dan feature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AA7CFCB-3278-48AE-AA12-2966B1D4477C}"/>
              </a:ext>
            </a:extLst>
          </p:cNvPr>
          <p:cNvCxnSpPr/>
          <p:nvPr/>
        </p:nvCxnSpPr>
        <p:spPr>
          <a:xfrm flipV="1">
            <a:off x="8042275" y="930275"/>
            <a:ext cx="0" cy="50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62B4278-6508-465A-BC82-CF869B1E6A1D}"/>
              </a:ext>
            </a:extLst>
          </p:cNvPr>
          <p:cNvSpPr/>
          <p:nvPr/>
        </p:nvSpPr>
        <p:spPr>
          <a:xfrm>
            <a:off x="5781676" y="374651"/>
            <a:ext cx="3095625" cy="55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dirty="0">
                <a:solidFill>
                  <a:schemeClr val="tx1"/>
                </a:solidFill>
              </a:rPr>
              <a:t>Sebelumnya customer sevice dan free application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BB10EC6-EBD9-4AA9-A235-67EBB559C5B3}"/>
              </a:ext>
            </a:extLst>
          </p:cNvPr>
          <p:cNvCxnSpPr>
            <a:cxnSpLocks/>
          </p:cNvCxnSpPr>
          <p:nvPr/>
        </p:nvCxnSpPr>
        <p:spPr>
          <a:xfrm flipH="1">
            <a:off x="4984750" y="3833813"/>
            <a:ext cx="1555750" cy="219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8C7BDE3-28CC-46A8-A4DF-16663E27973F}"/>
              </a:ext>
            </a:extLst>
          </p:cNvPr>
          <p:cNvSpPr/>
          <p:nvPr/>
        </p:nvSpPr>
        <p:spPr>
          <a:xfrm>
            <a:off x="3409950" y="6092826"/>
            <a:ext cx="2160588" cy="32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validitas data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9C4AB08-4D5A-4B4A-AD4E-7936C48A5D00}"/>
              </a:ext>
            </a:extLst>
          </p:cNvPr>
          <p:cNvCxnSpPr>
            <a:cxnSpLocks/>
          </p:cNvCxnSpPr>
          <p:nvPr/>
        </p:nvCxnSpPr>
        <p:spPr>
          <a:xfrm flipH="1">
            <a:off x="8393113" y="4930775"/>
            <a:ext cx="31750" cy="123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C8C5030-B5DD-4EC9-ABA1-0815AE9348E2}"/>
              </a:ext>
            </a:extLst>
          </p:cNvPr>
          <p:cNvSpPr/>
          <p:nvPr/>
        </p:nvSpPr>
        <p:spPr>
          <a:xfrm>
            <a:off x="7523163" y="6450014"/>
            <a:ext cx="2303462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mouth of mouth dan experience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61837F14-CA4B-46D6-8ED1-40C7C533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id-ID" dirty="0"/>
              <a:t>Week 6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C04D4DC2-2B8B-4374-8ABE-E134F8EAE1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4226" y="1385889"/>
            <a:ext cx="422275" cy="504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D5502FCD-6BF4-462F-9B0D-8DAA2B3132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8025" y="1343026"/>
            <a:ext cx="381000" cy="396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062D5C03-BA70-4357-B7FC-06E659952C0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5813" y="3173413"/>
            <a:ext cx="374650" cy="385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CD452A4F-F679-4119-9308-A85931D4FB9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6913" y="1295401"/>
            <a:ext cx="419100" cy="430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DE668831-FBB6-4C06-856E-0B22ED5F46A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486526" y="5118101"/>
            <a:ext cx="339725" cy="430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BFF0BC4E-DD0B-4B37-ACC1-71805FA0CBF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4449764" y="3244850"/>
            <a:ext cx="504825" cy="446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1BC5EE3F-2C26-4D13-98F1-4D350751EFE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44989" y="1304925"/>
            <a:ext cx="574675" cy="5397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5FADF8B8-E9F6-4D93-A7C4-BBCBC2E042A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01976" y="1320801"/>
            <a:ext cx="358775" cy="371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02236453-BCD5-467B-9764-D8BF79F7FCA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3114675" y="5124450"/>
            <a:ext cx="401638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13" name="Title 24">
            <a:extLst>
              <a:ext uri="{FF2B5EF4-FFF2-40B4-BE49-F238E27FC236}">
                <a16:creationId xmlns:a16="http://schemas.microsoft.com/office/drawing/2014/main" id="{BE895C7B-B015-4EDC-93D1-17F17EEEC7CF}"/>
              </a:ext>
            </a:extLst>
          </p:cNvPr>
          <p:cNvSpPr txBox="1">
            <a:spLocks/>
          </p:cNvSpPr>
          <p:nvPr/>
        </p:nvSpPr>
        <p:spPr>
          <a:xfrm>
            <a:off x="3125788" y="1125539"/>
            <a:ext cx="6629400" cy="193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8580" tIns="34290" rIns="68580" bIns="3429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15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Business Model Canvas - 5</a:t>
            </a:r>
            <a:endParaRPr lang="en-AU" sz="15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F953094B-B5CE-4AC2-AEAB-F6FFA97DF121}"/>
              </a:ext>
            </a:extLst>
          </p:cNvPr>
          <p:cNvGraphicFramePr>
            <a:graphicFrameLocks/>
          </p:cNvGraphicFramePr>
          <p:nvPr/>
        </p:nvGraphicFramePr>
        <p:xfrm>
          <a:off x="3101975" y="1366838"/>
          <a:ext cx="6629400" cy="4819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57375">
                <a:tc rowSpan="2"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</a:t>
                      </a:r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Key</a:t>
                      </a:r>
                      <a:r>
                        <a:rPr lang="en-AU" sz="900" b="1" baseline="0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Partners</a:t>
                      </a:r>
                      <a:endParaRPr lang="en-AU" sz="800" b="0" baseline="0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Key Activities</a:t>
                      </a:r>
                      <a:endParaRPr lang="en-AU" sz="800" b="0" baseline="0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Value Propositions</a:t>
                      </a: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       Customer </a:t>
                      </a:r>
                    </a:p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</a:rPr>
                        <a:t>         Relationships</a:t>
                      </a:r>
                      <a:endParaRPr lang="en-AU" sz="800" b="0" baseline="0" dirty="0">
                        <a:solidFill>
                          <a:schemeClr val="tx1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Customer Segments</a:t>
                      </a:r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37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  Key Resources</a:t>
                      </a:r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  Channels</a:t>
                      </a:r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 gridSpan="3"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   Cost Structure</a:t>
                      </a:r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900" b="1" dirty="0">
                          <a:solidFill>
                            <a:schemeClr val="tx1"/>
                          </a:solidFill>
                        </a:rPr>
                        <a:t>           Revenue Streams</a:t>
                      </a:r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900" b="0" baseline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  <a:p>
                      <a:endParaRPr lang="en-AU" sz="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61722" marR="61722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800" dirty="0">
                          <a:solidFill>
                            <a:schemeClr val="tx1"/>
                          </a:solidFill>
                          <a:hlinkClick r:id="rId11"/>
                        </a:rPr>
                        <a:t>http://www.businessmodelgeneration.com</a:t>
                      </a:r>
                      <a:endParaRPr lang="en-AU" sz="500" dirty="0">
                        <a:solidFill>
                          <a:schemeClr val="tx1"/>
                        </a:solidFill>
                      </a:endParaRPr>
                    </a:p>
                  </a:txBody>
                  <a:tcPr marL="61722" marR="61722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7A352345-08BA-40D5-BE07-269CF15AEEBC}"/>
              </a:ext>
            </a:extLst>
          </p:cNvPr>
          <p:cNvGrpSpPr/>
          <p:nvPr/>
        </p:nvGrpSpPr>
        <p:grpSpPr>
          <a:xfrm>
            <a:off x="5858262" y="1835648"/>
            <a:ext cx="1142155" cy="503276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16" name="Picture 43" descr="trans_postit_pink.gif">
              <a:extLst>
                <a:ext uri="{FF2B5EF4-FFF2-40B4-BE49-F238E27FC236}">
                  <a16:creationId xmlns:a16="http://schemas.microsoft.com/office/drawing/2014/main" id="{C76E710A-1FFB-4B4D-AC1B-4E37FEAB3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34F3DC-790A-4E82-8C8F-A7D6664D38BE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925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Data tersimpan dengan baik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BA23FF-9F42-42E6-84CB-77F76151F0A1}"/>
              </a:ext>
            </a:extLst>
          </p:cNvPr>
          <p:cNvGrpSpPr/>
          <p:nvPr/>
        </p:nvGrpSpPr>
        <p:grpSpPr>
          <a:xfrm>
            <a:off x="8499600" y="1877285"/>
            <a:ext cx="1169951" cy="386953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19" name="Picture 43" descr="trans_postit_pink.gif">
              <a:extLst>
                <a:ext uri="{FF2B5EF4-FFF2-40B4-BE49-F238E27FC236}">
                  <a16:creationId xmlns:a16="http://schemas.microsoft.com/office/drawing/2014/main" id="{6D1359C7-BA09-41D4-A946-E241C2F89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23CB69-3C31-41C5-A5F8-35B2E53BAAED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92500" lnSpcReduction="2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Dinas Perhubungan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F59886-BF29-4292-B7FD-4AD6D4B523AF}"/>
              </a:ext>
            </a:extLst>
          </p:cNvPr>
          <p:cNvGrpSpPr/>
          <p:nvPr/>
        </p:nvGrpSpPr>
        <p:grpSpPr>
          <a:xfrm>
            <a:off x="4512703" y="1823380"/>
            <a:ext cx="1073666" cy="231731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22" name="Picture 43" descr="trans_postit_pink.gif">
              <a:extLst>
                <a:ext uri="{FF2B5EF4-FFF2-40B4-BE49-F238E27FC236}">
                  <a16:creationId xmlns:a16="http://schemas.microsoft.com/office/drawing/2014/main" id="{A762356D-7308-4362-8F47-648691F0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7708AB-3B53-4A0A-A7E8-8B2CA1BC6FAB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2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Research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EB3087-B66D-452D-9C16-B506B98919B4}"/>
              </a:ext>
            </a:extLst>
          </p:cNvPr>
          <p:cNvGrpSpPr/>
          <p:nvPr/>
        </p:nvGrpSpPr>
        <p:grpSpPr>
          <a:xfrm>
            <a:off x="4524013" y="2139580"/>
            <a:ext cx="1065550" cy="233635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25" name="Picture 43" descr="trans_postit_pink.gif">
              <a:extLst>
                <a:ext uri="{FF2B5EF4-FFF2-40B4-BE49-F238E27FC236}">
                  <a16:creationId xmlns:a16="http://schemas.microsoft.com/office/drawing/2014/main" id="{0D31F425-037D-4EB8-AE9D-6F77D371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31CB52-9E1D-4FA1-A0FC-B48CF9CE0EA1}"/>
                </a:ext>
              </a:extLst>
            </p:cNvPr>
            <p:cNvSpPr txBox="1"/>
            <p:nvPr/>
          </p:nvSpPr>
          <p:spPr>
            <a:xfrm rot="21423860">
              <a:off x="5443800" y="2861467"/>
              <a:ext cx="1447800" cy="990601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1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Development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263C6D-54B4-49F5-96D5-AEABDCC3CA25}"/>
              </a:ext>
            </a:extLst>
          </p:cNvPr>
          <p:cNvGrpSpPr/>
          <p:nvPr/>
        </p:nvGrpSpPr>
        <p:grpSpPr>
          <a:xfrm>
            <a:off x="4496469" y="3755027"/>
            <a:ext cx="1234610" cy="230546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28" name="Picture 43" descr="trans_postit_pink.gif">
              <a:extLst>
                <a:ext uri="{FF2B5EF4-FFF2-40B4-BE49-F238E27FC236}">
                  <a16:creationId xmlns:a16="http://schemas.microsoft.com/office/drawing/2014/main" id="{219E4BCB-15A6-4104-BBD7-BE3B2058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44183D-B145-4B26-B758-44E27B01BBB9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2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</a:t>
              </a: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elabuhan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F34E4D-27A4-462F-8F02-CC38836AF224}"/>
              </a:ext>
            </a:extLst>
          </p:cNvPr>
          <p:cNvGrpSpPr/>
          <p:nvPr/>
        </p:nvGrpSpPr>
        <p:grpSpPr>
          <a:xfrm>
            <a:off x="4512719" y="4074563"/>
            <a:ext cx="1218360" cy="230546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31" name="Picture 43" descr="trans_postit_pink.gif">
              <a:extLst>
                <a:ext uri="{FF2B5EF4-FFF2-40B4-BE49-F238E27FC236}">
                  <a16:creationId xmlns:a16="http://schemas.microsoft.com/office/drawing/2014/main" id="{0955A49D-5B63-4866-AC21-B020E8CE6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9DE0B6-3931-43DA-B0C0-57A46F168B59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2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Tim </a:t>
              </a: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Developer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EB9F49-A6F8-4067-8795-F6A27F2BCD31}"/>
              </a:ext>
            </a:extLst>
          </p:cNvPr>
          <p:cNvGrpSpPr/>
          <p:nvPr/>
        </p:nvGrpSpPr>
        <p:grpSpPr>
          <a:xfrm>
            <a:off x="4524014" y="2463454"/>
            <a:ext cx="1062357" cy="233636"/>
            <a:chOff x="5410200" y="2061111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34" name="Picture 43" descr="trans_postit_pink.gif">
              <a:extLst>
                <a:ext uri="{FF2B5EF4-FFF2-40B4-BE49-F238E27FC236}">
                  <a16:creationId xmlns:a16="http://schemas.microsoft.com/office/drawing/2014/main" id="{1FFE7AD2-B957-4AF7-A4FE-5EC2D578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061111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ACD0AD-039D-4FBF-AE99-B9FDA31F4845}"/>
                </a:ext>
              </a:extLst>
            </p:cNvPr>
            <p:cNvSpPr txBox="1"/>
            <p:nvPr/>
          </p:nvSpPr>
          <p:spPr>
            <a:xfrm rot="21423860">
              <a:off x="5463646" y="2080245"/>
              <a:ext cx="1447800" cy="990602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85000" lnSpcReduction="10000"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Maint</a:t>
              </a: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e</a:t>
              </a: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nance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1466B1-A657-4024-A2CA-D4FEBFF7C1CA}"/>
              </a:ext>
            </a:extLst>
          </p:cNvPr>
          <p:cNvGrpSpPr/>
          <p:nvPr/>
        </p:nvGrpSpPr>
        <p:grpSpPr>
          <a:xfrm>
            <a:off x="7228935" y="1803473"/>
            <a:ext cx="1142155" cy="319199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37" name="Picture 43" descr="trans_postit_pink.gif">
              <a:extLst>
                <a:ext uri="{FF2B5EF4-FFF2-40B4-BE49-F238E27FC236}">
                  <a16:creationId xmlns:a16="http://schemas.microsoft.com/office/drawing/2014/main" id="{5A336343-1560-4BC6-A96A-37786D6CD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0FEF04-2032-4B28-84CB-C2D8A136E8E3}"/>
                </a:ext>
              </a:extLst>
            </p:cNvPr>
            <p:cNvSpPr txBox="1"/>
            <p:nvPr/>
          </p:nvSpPr>
          <p:spPr>
            <a:xfrm rot="21423860">
              <a:off x="5448202" y="2868627"/>
              <a:ext cx="1447800" cy="1023533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Customer Care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08E614-9BA5-4EF5-B13F-E81914D9826F}"/>
              </a:ext>
            </a:extLst>
          </p:cNvPr>
          <p:cNvGrpSpPr/>
          <p:nvPr/>
        </p:nvGrpSpPr>
        <p:grpSpPr>
          <a:xfrm>
            <a:off x="7165675" y="3634317"/>
            <a:ext cx="1199303" cy="549163"/>
            <a:chOff x="5410199" y="2612039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40" name="Picture 43" descr="trans_postit_pink.gif">
              <a:extLst>
                <a:ext uri="{FF2B5EF4-FFF2-40B4-BE49-F238E27FC236}">
                  <a16:creationId xmlns:a16="http://schemas.microsoft.com/office/drawing/2014/main" id="{A2DC5210-FFE6-4276-9DD8-9AE93125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199" y="2612039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6DAF03-A67E-49F5-8480-2BF51931329C}"/>
                </a:ext>
              </a:extLst>
            </p:cNvPr>
            <p:cNvSpPr txBox="1"/>
            <p:nvPr/>
          </p:nvSpPr>
          <p:spPr>
            <a:xfrm rot="21423860">
              <a:off x="5440361" y="2649697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92500" lnSpcReduction="10000"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Training </a:t>
              </a: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Pemakaian</a:t>
              </a: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</a:t>
              </a: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Aplikasi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7002CD-8D23-4CE0-9754-0F210BED27C6}"/>
              </a:ext>
            </a:extLst>
          </p:cNvPr>
          <p:cNvGrpSpPr/>
          <p:nvPr/>
        </p:nvGrpSpPr>
        <p:grpSpPr>
          <a:xfrm>
            <a:off x="3180313" y="1951972"/>
            <a:ext cx="1169951" cy="386953"/>
            <a:chOff x="-1339245" y="1910453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43" name="Picture 43" descr="trans_postit_pink.gif">
              <a:extLst>
                <a:ext uri="{FF2B5EF4-FFF2-40B4-BE49-F238E27FC236}">
                  <a16:creationId xmlns:a16="http://schemas.microsoft.com/office/drawing/2014/main" id="{11F85AA0-2142-4703-BC2A-33E880901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-1339245" y="1910453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673CF9-96DF-4A44-9A03-F4490874D911}"/>
                </a:ext>
              </a:extLst>
            </p:cNvPr>
            <p:cNvSpPr txBox="1"/>
            <p:nvPr/>
          </p:nvSpPr>
          <p:spPr>
            <a:xfrm rot="21423860">
              <a:off x="-1314453" y="1924476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id-ID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Pemilik Kapal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94B63A-589C-4395-A1BA-A0D133D85BD0}"/>
              </a:ext>
            </a:extLst>
          </p:cNvPr>
          <p:cNvGrpSpPr/>
          <p:nvPr/>
        </p:nvGrpSpPr>
        <p:grpSpPr>
          <a:xfrm>
            <a:off x="5309545" y="5422362"/>
            <a:ext cx="755090" cy="251816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46" name="Picture 43" descr="trans_postit_pink.gif">
              <a:extLst>
                <a:ext uri="{FF2B5EF4-FFF2-40B4-BE49-F238E27FC236}">
                  <a16:creationId xmlns:a16="http://schemas.microsoft.com/office/drawing/2014/main" id="{5CBFB666-6C2E-4919-A59D-F0302FC7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9A876D-9BD6-443A-A871-B170FCF64A98}"/>
                </a:ext>
              </a:extLst>
            </p:cNvPr>
            <p:cNvSpPr txBox="1"/>
            <p:nvPr/>
          </p:nvSpPr>
          <p:spPr>
            <a:xfrm rot="21423860">
              <a:off x="5438775" y="2855826"/>
              <a:ext cx="1447800" cy="990599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 fontScale="92500" lnSpcReduction="10000"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Hosting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48C325-6814-4D41-9578-A7AD2CB7BD55}"/>
              </a:ext>
            </a:extLst>
          </p:cNvPr>
          <p:cNvGrpSpPr/>
          <p:nvPr/>
        </p:nvGrpSpPr>
        <p:grpSpPr>
          <a:xfrm>
            <a:off x="3539586" y="5296454"/>
            <a:ext cx="1629616" cy="429815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49" name="Picture 43" descr="trans_postit_pink.gif">
              <a:extLst>
                <a:ext uri="{FF2B5EF4-FFF2-40B4-BE49-F238E27FC236}">
                  <a16:creationId xmlns:a16="http://schemas.microsoft.com/office/drawing/2014/main" id="{04573E5E-521D-4A00-A497-B96AC32D9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A6A0D4-2444-43FB-A69F-6A1EEA87936E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en-US" sz="1050" b="1" dirty="0" err="1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Gaji</a:t>
              </a: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Tim Developer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41F62F-4D8F-4778-A8C1-332553ADCCE7}"/>
              </a:ext>
            </a:extLst>
          </p:cNvPr>
          <p:cNvGrpSpPr/>
          <p:nvPr/>
        </p:nvGrpSpPr>
        <p:grpSpPr>
          <a:xfrm>
            <a:off x="6991244" y="5314621"/>
            <a:ext cx="1068132" cy="386630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52" name="Picture 43" descr="trans_postit_pink.gif">
              <a:extLst>
                <a:ext uri="{FF2B5EF4-FFF2-40B4-BE49-F238E27FC236}">
                  <a16:creationId xmlns:a16="http://schemas.microsoft.com/office/drawing/2014/main" id="{6E0E8F5B-B5DD-4F18-8D07-847CB720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1B9DDA-7994-4E0F-B8E7-3BF13CF79DA3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Maintenance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E3B97A7-97F4-400B-94F0-DFC5CB2F5D3E}"/>
              </a:ext>
            </a:extLst>
          </p:cNvPr>
          <p:cNvGrpSpPr/>
          <p:nvPr/>
        </p:nvGrpSpPr>
        <p:grpSpPr>
          <a:xfrm>
            <a:off x="5868743" y="2561983"/>
            <a:ext cx="1118787" cy="440753"/>
            <a:chOff x="5410200" y="2819400"/>
            <a:chExt cx="1508125" cy="1074738"/>
          </a:xfrm>
          <a:solidFill>
            <a:schemeClr val="accent6">
              <a:lumMod val="60000"/>
              <a:lumOff val="40000"/>
            </a:schemeClr>
          </a:solidFill>
        </p:grpSpPr>
        <p:pic>
          <p:nvPicPr>
            <p:cNvPr id="55" name="Picture 43" descr="trans_postit_pink.gif">
              <a:extLst>
                <a:ext uri="{FF2B5EF4-FFF2-40B4-BE49-F238E27FC236}">
                  <a16:creationId xmlns:a16="http://schemas.microsoft.com/office/drawing/2014/main" id="{44C36538-C69C-4B30-94BF-626C78368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410200" y="2819400"/>
              <a:ext cx="1508125" cy="10747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FEBCBD-2646-4B3B-96D1-75B91A25C4B3}"/>
                </a:ext>
              </a:extLst>
            </p:cNvPr>
            <p:cNvSpPr txBox="1"/>
            <p:nvPr/>
          </p:nvSpPr>
          <p:spPr>
            <a:xfrm rot="21423860">
              <a:off x="5438775" y="2855825"/>
              <a:ext cx="1447800" cy="990600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norm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Daily report</a:t>
              </a:r>
              <a:endParaRPr lang="en-AU" sz="105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295A771F-F321-4A98-A6CE-AD2810971732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2713" y="119926"/>
            <a:ext cx="1357324" cy="919022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519656-18E9-4F87-9F60-4CA46191CC01}"/>
              </a:ext>
            </a:extLst>
          </p:cNvPr>
          <p:cNvCxnSpPr/>
          <p:nvPr/>
        </p:nvCxnSpPr>
        <p:spPr>
          <a:xfrm flipV="1">
            <a:off x="8042275" y="930275"/>
            <a:ext cx="0" cy="50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BA2B564-0E6A-47AF-8835-F01C87B37E49}"/>
              </a:ext>
            </a:extLst>
          </p:cNvPr>
          <p:cNvSpPr/>
          <p:nvPr/>
        </p:nvSpPr>
        <p:spPr>
          <a:xfrm>
            <a:off x="5781676" y="374651"/>
            <a:ext cx="3095625" cy="55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dirty="0">
                <a:solidFill>
                  <a:schemeClr val="tx1"/>
                </a:solidFill>
              </a:rPr>
              <a:t>Sebelumnya 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10BFC8-14FC-4366-8BC6-4207FAA3B91F}"/>
              </a:ext>
            </a:extLst>
          </p:cNvPr>
          <p:cNvCxnSpPr>
            <a:cxnSpLocks/>
          </p:cNvCxnSpPr>
          <p:nvPr/>
        </p:nvCxnSpPr>
        <p:spPr>
          <a:xfrm flipH="1">
            <a:off x="4984750" y="3833813"/>
            <a:ext cx="1555750" cy="219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FDE2019-31AC-42DF-9290-03C55DB6FD68}"/>
              </a:ext>
            </a:extLst>
          </p:cNvPr>
          <p:cNvSpPr/>
          <p:nvPr/>
        </p:nvSpPr>
        <p:spPr>
          <a:xfrm>
            <a:off x="3409950" y="6092826"/>
            <a:ext cx="2160588" cy="32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ada free application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29376C4-283E-464A-A233-521587914162}"/>
              </a:ext>
            </a:extLst>
          </p:cNvPr>
          <p:cNvCxnSpPr>
            <a:cxnSpLocks/>
          </p:cNvCxnSpPr>
          <p:nvPr/>
        </p:nvCxnSpPr>
        <p:spPr>
          <a:xfrm>
            <a:off x="8361363" y="4967289"/>
            <a:ext cx="31750" cy="1203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E6EE09A-90B7-4679-81AB-D4709D4B5775}"/>
              </a:ext>
            </a:extLst>
          </p:cNvPr>
          <p:cNvSpPr/>
          <p:nvPr/>
        </p:nvSpPr>
        <p:spPr>
          <a:xfrm>
            <a:off x="7523163" y="6450014"/>
            <a:ext cx="2303462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ada garansi 3 bulan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7A6707-3E77-4175-85F4-D09F8CDEB5F9}"/>
              </a:ext>
            </a:extLst>
          </p:cNvPr>
          <p:cNvCxnSpPr>
            <a:cxnSpLocks/>
          </p:cNvCxnSpPr>
          <p:nvPr/>
        </p:nvCxnSpPr>
        <p:spPr>
          <a:xfrm flipH="1">
            <a:off x="2936876" y="5557838"/>
            <a:ext cx="473075" cy="17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05FE8294-1EB8-4370-8889-B4F94EA5EA47}"/>
              </a:ext>
            </a:extLst>
          </p:cNvPr>
          <p:cNvSpPr/>
          <p:nvPr/>
        </p:nvSpPr>
        <p:spPr>
          <a:xfrm>
            <a:off x="1577975" y="4899025"/>
            <a:ext cx="1333500" cy="1193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biaya pengembangan aplikasi dan research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0B80095-3689-4D16-B361-9BC0AEB2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id-ID" dirty="0"/>
              <a:t>Week 7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615F-6C0F-4A2F-BB75-A1F13785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Week 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3EEA8-A3AE-4515-A536-B14FFCD7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66809D-5DED-4BF1-A794-63AC203D0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8395" y="5614477"/>
            <a:ext cx="4631421" cy="324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/>
              <a:t>Menunjukkan MVP kepada Henry H. Napitupulu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7350F-0C8F-434B-959C-BD243E62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68" y="1591752"/>
            <a:ext cx="6957269" cy="39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4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F7E9-AEA2-484D-ABD8-5C658574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Week 10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721E-4584-4E57-9FD1-E64537BA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460" y="5849973"/>
            <a:ext cx="4631421" cy="324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/>
              <a:t>Melakukan implementasi Pendataan Penumpang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33F4D-5814-4D32-9217-FFDCD4E2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0A12A7-F4CD-4789-B33F-2D425EAA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866" y="1413341"/>
            <a:ext cx="7822268" cy="44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58B5-753A-4F0B-BAF0-64A6D747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id-ID" dirty="0"/>
              <a:t>Week 11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30B34-B7F2-4E1C-9F9C-3E727B19B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665" y="1122038"/>
            <a:ext cx="7630570" cy="5417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30862-D5DA-4E63-9394-819534AF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240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6890-56A4-4790-8853-FDC065FC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Week 12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FD07-91C7-4D31-BCC2-3BE08B4D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Mengerjakan Proposal PKM</a:t>
            </a:r>
          </a:p>
          <a:p>
            <a:r>
              <a:rPr lang="id-ID" dirty="0"/>
              <a:t>Melakukan implementasi CRUD Kapal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F05D2-ABBB-489C-8293-947F2804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251D5-DBFE-4D4F-B025-ABB71D44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0587"/>
            <a:ext cx="5465893" cy="30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EA064-DDF7-4C72-AD31-11DD7E258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90" y="2600586"/>
            <a:ext cx="5465894" cy="30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8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A26C-3728-4729-BFD8-E2CEDBA35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Week 13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01F68-0937-4575-A254-150CA436C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Melanjutkan Pengerjaan Proposal PKM</a:t>
            </a:r>
          </a:p>
          <a:p>
            <a:r>
              <a:rPr lang="id-ID" dirty="0"/>
              <a:t>Implementasi laporan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E54BC-FC8A-4DF7-A958-7C698025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5D3E2-C523-4420-973D-72738BC5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12" y="2532733"/>
            <a:ext cx="6101592" cy="343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6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A2F-7F47-4CB3-B6F5-E67FE021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Week 14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3870-D0B0-4DDC-82D5-8EAA0C276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574" y="5802611"/>
            <a:ext cx="4455253" cy="372291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Menunjukkan sistem kepada Roli Simanjuntak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B56A7-8B22-445C-9645-765A205D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41BD2-22FC-406F-950C-CD7E49AB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82" y="1690688"/>
            <a:ext cx="7136235" cy="40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14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38FF-C529-44E4-8ED2-5550382C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Bisnis Model e-Manifest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980F-E63D-496E-9C2D-E173BED72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model yang </a:t>
            </a:r>
            <a:r>
              <a:rPr lang="en-US" dirty="0" err="1"/>
              <a:t>dikembangkan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manifest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i="1" dirty="0"/>
              <a:t>customer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 Target </a:t>
            </a:r>
            <a:r>
              <a:rPr lang="en-US" i="1" dirty="0"/>
              <a:t>customer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manifes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Dinas</a:t>
            </a:r>
            <a:r>
              <a:rPr lang="en-US" dirty="0"/>
              <a:t> </a:t>
            </a:r>
            <a:r>
              <a:rPr lang="en-US" dirty="0" err="1"/>
              <a:t>Perhubungan</a:t>
            </a:r>
            <a:r>
              <a:rPr lang="en-US" dirty="0"/>
              <a:t>. </a:t>
            </a:r>
            <a:r>
              <a:rPr lang="en-US" i="1" dirty="0"/>
              <a:t>Value</a:t>
            </a:r>
            <a:r>
              <a:rPr lang="en-US" dirty="0"/>
              <a:t> yang </a:t>
            </a:r>
            <a:r>
              <a:rPr lang="en-US" dirty="0" err="1"/>
              <a:t>ditawarkan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i="1" dirty="0"/>
              <a:t>customer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 </a:t>
            </a:r>
            <a:r>
              <a:rPr lang="en-US" dirty="0" err="1"/>
              <a:t>tersimpan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i="1" dirty="0"/>
              <a:t>report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kapal</a:t>
            </a:r>
            <a:r>
              <a:rPr lang="en-US" dirty="0"/>
              <a:t>. Tim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i="1" dirty="0"/>
              <a:t>customer care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customer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bantuan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email dan </a:t>
            </a:r>
            <a:r>
              <a:rPr lang="en-US" dirty="0" err="1"/>
              <a:t>whatsapp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kendala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juga </a:t>
            </a:r>
            <a:r>
              <a:rPr lang="en-US" dirty="0" err="1"/>
              <a:t>ditambahkan</a:t>
            </a:r>
            <a:r>
              <a:rPr lang="en-US" dirty="0"/>
              <a:t> training </a:t>
            </a:r>
            <a:r>
              <a:rPr lang="en-US" dirty="0" err="1"/>
              <a:t>pemakaian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agar customer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pemasukan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maintenance</a:t>
            </a:r>
            <a:r>
              <a:rPr lang="en-US" dirty="0"/>
              <a:t>.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i="1" dirty="0"/>
              <a:t>maintenance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dan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Pemasukan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dikalkulasi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memperhitungkan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i="1" dirty="0"/>
              <a:t>resources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berjalannya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manifest dan </a:t>
            </a:r>
            <a:r>
              <a:rPr lang="en-US" dirty="0" err="1"/>
              <a:t>pengeluaran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52CAE-01D6-4542-BE4E-2D2B2BB1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585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702D-F105-46BC-9FA9-7D621D45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Link Pengaksesan Produk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EA1E-8445-442B-82BA-D94907D53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https://github.com/geshtng/electronic-manifest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F8FAF-A45F-49DE-B07F-BE39CF03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986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85412" y="54769"/>
            <a:ext cx="10272623" cy="7524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612194" y="723048"/>
            <a:ext cx="2124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107" name="Group 16">
            <a:extLst>
              <a:ext uri="{FF2B5EF4-FFF2-40B4-BE49-F238E27FC236}">
                <a16:creationId xmlns:a16="http://schemas.microsoft.com/office/drawing/2014/main" id="{12A27BB4-7BD2-4D2B-BA0B-E2283774115B}"/>
              </a:ext>
            </a:extLst>
          </p:cNvPr>
          <p:cNvGrpSpPr>
            <a:grpSpLocks/>
          </p:cNvGrpSpPr>
          <p:nvPr/>
        </p:nvGrpSpPr>
        <p:grpSpPr bwMode="auto">
          <a:xfrm>
            <a:off x="930275" y="1470025"/>
            <a:ext cx="877888" cy="904875"/>
            <a:chOff x="669459" y="1565258"/>
            <a:chExt cx="1660967" cy="1660967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B2D680D-CB50-408B-8A31-1681F6091284}"/>
                </a:ext>
              </a:extLst>
            </p:cNvPr>
            <p:cNvSpPr/>
            <p:nvPr/>
          </p:nvSpPr>
          <p:spPr>
            <a:xfrm>
              <a:off x="669459" y="1565258"/>
              <a:ext cx="1660967" cy="1660967"/>
            </a:xfrm>
            <a:prstGeom prst="ellipse">
              <a:avLst/>
            </a:prstGeom>
            <a:noFill/>
            <a:ln w="38100">
              <a:solidFill>
                <a:srgbClr val="00D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1032826-4711-4031-92F2-8198ADB32204}"/>
                </a:ext>
              </a:extLst>
            </p:cNvPr>
            <p:cNvSpPr/>
            <p:nvPr/>
          </p:nvSpPr>
          <p:spPr>
            <a:xfrm>
              <a:off x="738542" y="1632280"/>
              <a:ext cx="1522802" cy="1526924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10" name="TextBox 14">
            <a:extLst>
              <a:ext uri="{FF2B5EF4-FFF2-40B4-BE49-F238E27FC236}">
                <a16:creationId xmlns:a16="http://schemas.microsoft.com/office/drawing/2014/main" id="{D089E138-42D6-48CE-A493-B213AF7E5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988" y="1674813"/>
            <a:ext cx="285908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Dian Gilbert Putra Marbun</a:t>
            </a:r>
            <a:endParaRPr lang="en-US" altLang="en-US" sz="1800" b="1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E7EF586-3FE7-42A4-B216-EFEBD5E3B08D}"/>
              </a:ext>
            </a:extLst>
          </p:cNvPr>
          <p:cNvSpPr txBox="1"/>
          <p:nvPr/>
        </p:nvSpPr>
        <p:spPr>
          <a:xfrm>
            <a:off x="1931988" y="1954213"/>
            <a:ext cx="2043112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5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11416028</a:t>
            </a:r>
            <a:endParaRPr lang="en-US" sz="15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12" name="Group 25">
            <a:extLst>
              <a:ext uri="{FF2B5EF4-FFF2-40B4-BE49-F238E27FC236}">
                <a16:creationId xmlns:a16="http://schemas.microsoft.com/office/drawing/2014/main" id="{562771D6-22AD-40D4-9279-D9751098BB78}"/>
              </a:ext>
            </a:extLst>
          </p:cNvPr>
          <p:cNvGrpSpPr>
            <a:grpSpLocks/>
          </p:cNvGrpSpPr>
          <p:nvPr/>
        </p:nvGrpSpPr>
        <p:grpSpPr bwMode="auto">
          <a:xfrm>
            <a:off x="8984436" y="4843225"/>
            <a:ext cx="879475" cy="862012"/>
            <a:chOff x="669459" y="1565258"/>
            <a:chExt cx="1660967" cy="166096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A268C78-D262-4538-90CF-F90D4E31DAA4}"/>
                </a:ext>
              </a:extLst>
            </p:cNvPr>
            <p:cNvSpPr/>
            <p:nvPr/>
          </p:nvSpPr>
          <p:spPr>
            <a:xfrm>
              <a:off x="669459" y="1565258"/>
              <a:ext cx="1660967" cy="1660967"/>
            </a:xfrm>
            <a:prstGeom prst="ellipse">
              <a:avLst/>
            </a:prstGeom>
            <a:noFill/>
            <a:ln w="38100">
              <a:solidFill>
                <a:srgbClr val="00D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89FCAA0-9476-45FB-99F8-847040BCC97B}"/>
                </a:ext>
              </a:extLst>
            </p:cNvPr>
            <p:cNvSpPr/>
            <p:nvPr/>
          </p:nvSpPr>
          <p:spPr>
            <a:xfrm>
              <a:off x="738417" y="1632553"/>
              <a:ext cx="1523053" cy="1526377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15" name="TextBox 26">
            <a:extLst>
              <a:ext uri="{FF2B5EF4-FFF2-40B4-BE49-F238E27FC236}">
                <a16:creationId xmlns:a16="http://schemas.microsoft.com/office/drawing/2014/main" id="{4E7EFF1A-5830-4051-B0F7-D734D63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36" y="5005150"/>
            <a:ext cx="2033588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Desy Isabel Nadya</a:t>
            </a:r>
            <a:endParaRPr lang="en-US" altLang="en-US" sz="1800" b="1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FC64805-E9E9-4D1C-A56D-8897E3662536}"/>
              </a:ext>
            </a:extLst>
          </p:cNvPr>
          <p:cNvSpPr txBox="1"/>
          <p:nvPr/>
        </p:nvSpPr>
        <p:spPr>
          <a:xfrm>
            <a:off x="9924236" y="5286137"/>
            <a:ext cx="1895475" cy="32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5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11416002</a:t>
            </a:r>
            <a:endParaRPr lang="en-US" sz="15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7" name="TextBox 14">
            <a:extLst>
              <a:ext uri="{FF2B5EF4-FFF2-40B4-BE49-F238E27FC236}">
                <a16:creationId xmlns:a16="http://schemas.microsoft.com/office/drawing/2014/main" id="{EF22E342-2BF2-440D-BCFE-A36D60722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938213"/>
            <a:ext cx="93980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 dirty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Hustler</a:t>
            </a:r>
            <a:endParaRPr lang="en-US" altLang="en-US" sz="1800" b="1" dirty="0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sp>
        <p:nvSpPr>
          <p:cNvPr id="118" name="TextBox 14">
            <a:extLst>
              <a:ext uri="{FF2B5EF4-FFF2-40B4-BE49-F238E27FC236}">
                <a16:creationId xmlns:a16="http://schemas.microsoft.com/office/drawing/2014/main" id="{060ED199-78F1-4A56-8AC0-A28D828EA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2633663"/>
            <a:ext cx="9366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Hipster</a:t>
            </a:r>
            <a:endParaRPr lang="en-US" altLang="en-US" sz="1800" b="1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grpSp>
        <p:nvGrpSpPr>
          <p:cNvPr id="119" name="Group 25">
            <a:extLst>
              <a:ext uri="{FF2B5EF4-FFF2-40B4-BE49-F238E27FC236}">
                <a16:creationId xmlns:a16="http://schemas.microsoft.com/office/drawing/2014/main" id="{21B90866-DBAA-432F-ADBF-D52D7F16914D}"/>
              </a:ext>
            </a:extLst>
          </p:cNvPr>
          <p:cNvGrpSpPr>
            <a:grpSpLocks/>
          </p:cNvGrpSpPr>
          <p:nvPr/>
        </p:nvGrpSpPr>
        <p:grpSpPr bwMode="auto">
          <a:xfrm>
            <a:off x="923925" y="3170238"/>
            <a:ext cx="879475" cy="862012"/>
            <a:chOff x="669459" y="1565258"/>
            <a:chExt cx="1660967" cy="1660967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E2290A3-363A-4B3D-B36D-960C2BF4602C}"/>
                </a:ext>
              </a:extLst>
            </p:cNvPr>
            <p:cNvSpPr/>
            <p:nvPr/>
          </p:nvSpPr>
          <p:spPr>
            <a:xfrm>
              <a:off x="669459" y="1565258"/>
              <a:ext cx="1660967" cy="1660967"/>
            </a:xfrm>
            <a:prstGeom prst="ellipse">
              <a:avLst/>
            </a:prstGeom>
            <a:noFill/>
            <a:ln w="38100">
              <a:solidFill>
                <a:srgbClr val="00D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76CF1C2-D038-450B-A811-85D9A0D69DEA}"/>
                </a:ext>
              </a:extLst>
            </p:cNvPr>
            <p:cNvSpPr/>
            <p:nvPr/>
          </p:nvSpPr>
          <p:spPr>
            <a:xfrm>
              <a:off x="738417" y="1632553"/>
              <a:ext cx="1523053" cy="1526377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22" name="TextBox 26">
            <a:extLst>
              <a:ext uri="{FF2B5EF4-FFF2-40B4-BE49-F238E27FC236}">
                <a16:creationId xmlns:a16="http://schemas.microsoft.com/office/drawing/2014/main" id="{E98CCA5D-7E86-42D3-80D2-7992A86BA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25" y="3332163"/>
            <a:ext cx="2087563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Tanti Yeyen Sinaga</a:t>
            </a:r>
            <a:endParaRPr lang="en-US" altLang="en-US" sz="1800" b="1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65030A-795A-4929-958D-701BAB59AE0F}"/>
              </a:ext>
            </a:extLst>
          </p:cNvPr>
          <p:cNvSpPr txBox="1"/>
          <p:nvPr/>
        </p:nvSpPr>
        <p:spPr>
          <a:xfrm>
            <a:off x="1865313" y="3613150"/>
            <a:ext cx="1895475" cy="32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5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11416011</a:t>
            </a:r>
            <a:endParaRPr lang="en-US" sz="15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C97375C0-A5CE-403C-BFDB-D9F1EB2E1A23}"/>
              </a:ext>
            </a:extLst>
          </p:cNvPr>
          <p:cNvGrpSpPr>
            <a:grpSpLocks/>
          </p:cNvGrpSpPr>
          <p:nvPr/>
        </p:nvGrpSpPr>
        <p:grpSpPr bwMode="auto">
          <a:xfrm>
            <a:off x="5235575" y="3170238"/>
            <a:ext cx="879475" cy="862012"/>
            <a:chOff x="669459" y="1565258"/>
            <a:chExt cx="1660967" cy="1660967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7C387D2-E37B-4366-8865-224014F843C7}"/>
                </a:ext>
              </a:extLst>
            </p:cNvPr>
            <p:cNvSpPr/>
            <p:nvPr/>
          </p:nvSpPr>
          <p:spPr>
            <a:xfrm>
              <a:off x="669459" y="1565258"/>
              <a:ext cx="1660967" cy="1660967"/>
            </a:xfrm>
            <a:prstGeom prst="ellipse">
              <a:avLst/>
            </a:prstGeom>
            <a:noFill/>
            <a:ln w="38100">
              <a:solidFill>
                <a:srgbClr val="00D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7457947-6757-4D25-9B33-EB2ECB6ADD77}"/>
                </a:ext>
              </a:extLst>
            </p:cNvPr>
            <p:cNvSpPr/>
            <p:nvPr/>
          </p:nvSpPr>
          <p:spPr>
            <a:xfrm>
              <a:off x="738417" y="1632553"/>
              <a:ext cx="1523053" cy="1526377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27" name="TextBox 26">
            <a:extLst>
              <a:ext uri="{FF2B5EF4-FFF2-40B4-BE49-F238E27FC236}">
                <a16:creationId xmlns:a16="http://schemas.microsoft.com/office/drawing/2014/main" id="{5851D5A2-45E7-499E-963F-2BFD169EE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3332163"/>
            <a:ext cx="2366963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Sarah T N Nainggolan</a:t>
            </a:r>
            <a:endParaRPr lang="en-US" altLang="en-US" sz="1800" b="1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9EE1461-FCE2-450F-9601-115608E5EE9E}"/>
              </a:ext>
            </a:extLst>
          </p:cNvPr>
          <p:cNvSpPr txBox="1"/>
          <p:nvPr/>
        </p:nvSpPr>
        <p:spPr>
          <a:xfrm>
            <a:off x="6175375" y="3613150"/>
            <a:ext cx="1895475" cy="32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5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11416030</a:t>
            </a:r>
            <a:endParaRPr lang="en-US" sz="15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9" name="TextBox 14">
            <a:extLst>
              <a:ext uri="{FF2B5EF4-FFF2-40B4-BE49-F238E27FC236}">
                <a16:creationId xmlns:a16="http://schemas.microsoft.com/office/drawing/2014/main" id="{694D28CD-430C-4BBC-BA19-211094CDD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4329113"/>
            <a:ext cx="903288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Hacker</a:t>
            </a:r>
            <a:endParaRPr lang="en-US" altLang="en-US" sz="1800" b="1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grpSp>
        <p:nvGrpSpPr>
          <p:cNvPr id="130" name="Group 16">
            <a:extLst>
              <a:ext uri="{FF2B5EF4-FFF2-40B4-BE49-F238E27FC236}">
                <a16:creationId xmlns:a16="http://schemas.microsoft.com/office/drawing/2014/main" id="{41635925-4836-4CC8-BDE6-D1641B530267}"/>
              </a:ext>
            </a:extLst>
          </p:cNvPr>
          <p:cNvGrpSpPr>
            <a:grpSpLocks/>
          </p:cNvGrpSpPr>
          <p:nvPr/>
        </p:nvGrpSpPr>
        <p:grpSpPr bwMode="auto">
          <a:xfrm>
            <a:off x="923925" y="4835525"/>
            <a:ext cx="879475" cy="904875"/>
            <a:chOff x="669459" y="1565258"/>
            <a:chExt cx="1660967" cy="1660967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1CCF3F9-F7E9-45C3-8870-C6108BCC23B4}"/>
                </a:ext>
              </a:extLst>
            </p:cNvPr>
            <p:cNvSpPr/>
            <p:nvPr/>
          </p:nvSpPr>
          <p:spPr>
            <a:xfrm>
              <a:off x="669459" y="1565258"/>
              <a:ext cx="1660967" cy="1660967"/>
            </a:xfrm>
            <a:prstGeom prst="ellipse">
              <a:avLst/>
            </a:prstGeom>
            <a:noFill/>
            <a:ln w="38100">
              <a:solidFill>
                <a:srgbClr val="00D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165E764-280A-482E-8671-67CDD679D9CA}"/>
                </a:ext>
              </a:extLst>
            </p:cNvPr>
            <p:cNvSpPr/>
            <p:nvPr/>
          </p:nvSpPr>
          <p:spPr>
            <a:xfrm>
              <a:off x="738417" y="1632280"/>
              <a:ext cx="1523053" cy="1526924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33" name="TextBox 14">
            <a:extLst>
              <a:ext uri="{FF2B5EF4-FFF2-40B4-BE49-F238E27FC236}">
                <a16:creationId xmlns:a16="http://schemas.microsoft.com/office/drawing/2014/main" id="{33F1AB96-5AB7-4E74-8791-E88D22403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5" y="5040313"/>
            <a:ext cx="233997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Alfred C Simanjuntak</a:t>
            </a:r>
            <a:endParaRPr lang="en-US" altLang="en-US" sz="1800" b="1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7402A2F-E8F1-4837-83A5-3CC760D6279B}"/>
              </a:ext>
            </a:extLst>
          </p:cNvPr>
          <p:cNvSpPr txBox="1"/>
          <p:nvPr/>
        </p:nvSpPr>
        <p:spPr>
          <a:xfrm>
            <a:off x="1927225" y="5319713"/>
            <a:ext cx="2043113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5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11416010</a:t>
            </a:r>
            <a:endParaRPr lang="en-US" sz="15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5" name="Group 16">
            <a:extLst>
              <a:ext uri="{FF2B5EF4-FFF2-40B4-BE49-F238E27FC236}">
                <a16:creationId xmlns:a16="http://schemas.microsoft.com/office/drawing/2014/main" id="{EE1C826F-ED30-4CB1-A967-F8F390B112F4}"/>
              </a:ext>
            </a:extLst>
          </p:cNvPr>
          <p:cNvGrpSpPr>
            <a:grpSpLocks/>
          </p:cNvGrpSpPr>
          <p:nvPr/>
        </p:nvGrpSpPr>
        <p:grpSpPr bwMode="auto">
          <a:xfrm>
            <a:off x="5235575" y="4794250"/>
            <a:ext cx="879475" cy="904875"/>
            <a:chOff x="669459" y="1565258"/>
            <a:chExt cx="1660967" cy="1660967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A666814-B973-4064-BACC-F18854806347}"/>
                </a:ext>
              </a:extLst>
            </p:cNvPr>
            <p:cNvSpPr/>
            <p:nvPr/>
          </p:nvSpPr>
          <p:spPr>
            <a:xfrm>
              <a:off x="669459" y="1565258"/>
              <a:ext cx="1660967" cy="1660967"/>
            </a:xfrm>
            <a:prstGeom prst="ellipse">
              <a:avLst/>
            </a:prstGeom>
            <a:noFill/>
            <a:ln w="38100">
              <a:solidFill>
                <a:srgbClr val="00D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F220D94-E000-4E0B-96C1-12B6E4160760}"/>
                </a:ext>
              </a:extLst>
            </p:cNvPr>
            <p:cNvSpPr/>
            <p:nvPr/>
          </p:nvSpPr>
          <p:spPr>
            <a:xfrm>
              <a:off x="738417" y="1632280"/>
              <a:ext cx="1523053" cy="1526924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38" name="TextBox 14">
            <a:extLst>
              <a:ext uri="{FF2B5EF4-FFF2-40B4-BE49-F238E27FC236}">
                <a16:creationId xmlns:a16="http://schemas.microsoft.com/office/drawing/2014/main" id="{87FCD02B-A6D6-4BE1-B6C8-B798FB689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75" y="4999038"/>
            <a:ext cx="2189163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Gerald B A Sihotang</a:t>
            </a:r>
            <a:endParaRPr lang="en-US" altLang="en-US" sz="1800" b="1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DDB768F-1183-49A5-A8DB-4946E5E33558}"/>
              </a:ext>
            </a:extLst>
          </p:cNvPr>
          <p:cNvSpPr txBox="1"/>
          <p:nvPr/>
        </p:nvSpPr>
        <p:spPr>
          <a:xfrm>
            <a:off x="6238875" y="5278438"/>
            <a:ext cx="2043113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5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11416024</a:t>
            </a:r>
            <a:endParaRPr lang="en-US" sz="15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40" name="Group 16">
            <a:extLst>
              <a:ext uri="{FF2B5EF4-FFF2-40B4-BE49-F238E27FC236}">
                <a16:creationId xmlns:a16="http://schemas.microsoft.com/office/drawing/2014/main" id="{4D1C2DCF-0E59-48E0-A641-3BDCC3598750}"/>
              </a:ext>
            </a:extLst>
          </p:cNvPr>
          <p:cNvGrpSpPr>
            <a:grpSpLocks/>
          </p:cNvGrpSpPr>
          <p:nvPr/>
        </p:nvGrpSpPr>
        <p:grpSpPr bwMode="auto">
          <a:xfrm>
            <a:off x="5181987" y="1470025"/>
            <a:ext cx="879475" cy="904875"/>
            <a:chOff x="669459" y="1565258"/>
            <a:chExt cx="1660967" cy="1660967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563B90D-C032-4B4E-BF47-13E5EF30E0F9}"/>
                </a:ext>
              </a:extLst>
            </p:cNvPr>
            <p:cNvSpPr/>
            <p:nvPr/>
          </p:nvSpPr>
          <p:spPr>
            <a:xfrm>
              <a:off x="669459" y="1565258"/>
              <a:ext cx="1660967" cy="1660967"/>
            </a:xfrm>
            <a:prstGeom prst="ellipse">
              <a:avLst/>
            </a:prstGeom>
            <a:noFill/>
            <a:ln w="38100">
              <a:solidFill>
                <a:srgbClr val="00D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EE71DB9-B41C-43E8-B1F7-5190773DA1F9}"/>
                </a:ext>
              </a:extLst>
            </p:cNvPr>
            <p:cNvSpPr/>
            <p:nvPr/>
          </p:nvSpPr>
          <p:spPr>
            <a:xfrm>
              <a:off x="738417" y="1632280"/>
              <a:ext cx="1523053" cy="1526924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43" name="TextBox 14">
            <a:extLst>
              <a:ext uri="{FF2B5EF4-FFF2-40B4-BE49-F238E27FC236}">
                <a16:creationId xmlns:a16="http://schemas.microsoft.com/office/drawing/2014/main" id="{C5EE0A1A-0314-4A88-9006-15793F9F3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287" y="1674813"/>
            <a:ext cx="2630488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id-ID" altLang="en-US" sz="1800" b="1" dirty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Andre Samuel Panjaitan</a:t>
            </a:r>
            <a:endParaRPr lang="en-US" altLang="en-US" sz="1800" b="1" dirty="0">
              <a:latin typeface="Source Sans Pro" panose="020B0503030403020204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6BC05FE-03F7-490C-B56F-AB98D238EB64}"/>
              </a:ext>
            </a:extLst>
          </p:cNvPr>
          <p:cNvSpPr txBox="1"/>
          <p:nvPr/>
        </p:nvSpPr>
        <p:spPr>
          <a:xfrm>
            <a:off x="6185287" y="1954213"/>
            <a:ext cx="2043113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5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11416027</a:t>
            </a:r>
            <a:endParaRPr lang="en-US" sz="15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879444" y="3800674"/>
            <a:ext cx="2241261" cy="45719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86441" y="2607333"/>
            <a:ext cx="4859215" cy="1325563"/>
          </a:xfrm>
        </p:spPr>
        <p:txBody>
          <a:bodyPr>
            <a:normAutofit/>
          </a:bodyPr>
          <a:lstStyle/>
          <a:p>
            <a:r>
              <a:rPr lang="id-ID" sz="5000" dirty="0">
                <a:solidFill>
                  <a:schemeClr val="bg1"/>
                </a:solidFill>
              </a:rPr>
              <a:t>DEMO</a:t>
            </a:r>
            <a:endParaRPr lang="en-US" sz="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64D09-4F2D-4CAE-BB00-504F3750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248" y="137801"/>
            <a:ext cx="720684" cy="776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65CDBE-3829-4501-9649-380271E2C4E3}"/>
              </a:ext>
            </a:extLst>
          </p:cNvPr>
          <p:cNvSpPr txBox="1"/>
          <p:nvPr/>
        </p:nvSpPr>
        <p:spPr>
          <a:xfrm>
            <a:off x="8220737" y="3414287"/>
            <a:ext cx="288694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500" b="1" spc="1125" dirty="0">
                <a:latin typeface="Baron Neue" panose="020B0000000000000000" pitchFamily="34" charset="0"/>
                <a:ea typeface="Source Sans Pro" panose="020B0503030403020204" pitchFamily="34" charset="0"/>
              </a:rPr>
              <a:t>eMas</a:t>
            </a:r>
            <a:endParaRPr lang="en-US" sz="4500" b="1" spc="1125" dirty="0">
              <a:latin typeface="Baron Neue" panose="020B0000000000000000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3B4649-3B98-47EF-9DAB-A01C951D84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44665" y="1715648"/>
            <a:ext cx="3667891" cy="24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4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879444" y="3800675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86441" y="2607333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64D09-4F2D-4CAE-BB00-504F3750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248" y="137801"/>
            <a:ext cx="720684" cy="776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65CDBE-3829-4501-9649-380271E2C4E3}"/>
              </a:ext>
            </a:extLst>
          </p:cNvPr>
          <p:cNvSpPr txBox="1"/>
          <p:nvPr/>
        </p:nvSpPr>
        <p:spPr>
          <a:xfrm>
            <a:off x="8220737" y="3414287"/>
            <a:ext cx="288694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500" b="1" spc="1125" dirty="0">
                <a:latin typeface="Baron Neue" panose="020B0000000000000000" pitchFamily="34" charset="0"/>
                <a:ea typeface="Source Sans Pro" panose="020B0503030403020204" pitchFamily="34" charset="0"/>
              </a:rPr>
              <a:t>eMas</a:t>
            </a:r>
            <a:endParaRPr lang="en-US" sz="4500" b="1" spc="1125" dirty="0">
              <a:latin typeface="Baron Neue" panose="020B0000000000000000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3B4649-3B98-47EF-9DAB-A01C951D84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44665" y="1715648"/>
            <a:ext cx="3667891" cy="24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14">
            <a:extLst>
              <a:ext uri="{FF2B5EF4-FFF2-40B4-BE49-F238E27FC236}">
                <a16:creationId xmlns:a16="http://schemas.microsoft.com/office/drawing/2014/main" id="{20C59012-F240-4299-9C62-E75967C2E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6" y="438151"/>
            <a:ext cx="1262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en-US" sz="2400">
                <a:solidFill>
                  <a:srgbClr val="00DE6A"/>
                </a:solidFill>
                <a:latin typeface="Baron Neue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Timeline</a:t>
            </a:r>
            <a:endParaRPr lang="en-US" altLang="en-US" sz="2400">
              <a:latin typeface="Baron Neue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33249-6873-4215-8498-9C21DF2413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2713" y="119926"/>
            <a:ext cx="1357324" cy="919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F2912-1AAD-4B4D-B8CB-35E5B69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52" y="999392"/>
            <a:ext cx="9432896" cy="57386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4">
            <a:extLst>
              <a:ext uri="{FF2B5EF4-FFF2-40B4-BE49-F238E27FC236}">
                <a16:creationId xmlns:a16="http://schemas.microsoft.com/office/drawing/2014/main" id="{C3CED3C9-CD07-4329-BF69-987F7978F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6" y="438151"/>
            <a:ext cx="195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en-US" sz="2400">
                <a:solidFill>
                  <a:srgbClr val="00DE6A"/>
                </a:solidFill>
                <a:latin typeface="Baron Neue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Timeline cont.</a:t>
            </a:r>
            <a:endParaRPr lang="en-US" altLang="en-US" sz="2400">
              <a:latin typeface="Baron Neue" pitchFamily="34" charset="0"/>
              <a:ea typeface="Source Sans Pro" panose="020B0503030403020204" pitchFamily="34" charset="0"/>
              <a:cs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F9A4F-A6F1-4DB6-A033-25119822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2713" y="119926"/>
            <a:ext cx="1357324" cy="919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F8890-BB42-4AB4-8DCF-D913A2E0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94" y="1036851"/>
            <a:ext cx="9548934" cy="3275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3DD39-39B3-4B7A-95DA-5F110E59F0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2713" y="119926"/>
            <a:ext cx="1357324" cy="919022"/>
          </a:xfrm>
          <a:prstGeom prst="rect">
            <a:avLst/>
          </a:prstGeom>
        </p:spPr>
      </p:pic>
      <p:pic>
        <p:nvPicPr>
          <p:cNvPr id="11268" name="Picture 5">
            <a:extLst>
              <a:ext uri="{FF2B5EF4-FFF2-40B4-BE49-F238E27FC236}">
                <a16:creationId xmlns:a16="http://schemas.microsoft.com/office/drawing/2014/main" id="{4B87A0CE-0935-405C-9156-27AB71808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1246188"/>
            <a:ext cx="7080250" cy="517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A6309D-8977-4DD2-8F4D-9613246CF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32" y="119926"/>
            <a:ext cx="10675021" cy="13229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C3829D-3F0B-48ED-873C-703717E625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2713" y="119926"/>
            <a:ext cx="1357324" cy="919022"/>
          </a:xfrm>
          <a:prstGeom prst="rect">
            <a:avLst/>
          </a:prstGeom>
        </p:spPr>
      </p:pic>
      <p:pic>
        <p:nvPicPr>
          <p:cNvPr id="12292" name="Picture 6">
            <a:extLst>
              <a:ext uri="{FF2B5EF4-FFF2-40B4-BE49-F238E27FC236}">
                <a16:creationId xmlns:a16="http://schemas.microsoft.com/office/drawing/2014/main" id="{8C65DBA9-EFF7-4BBD-8A3C-FCB400B45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38226"/>
            <a:ext cx="914400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84AB587-B1DA-4708-8E9F-8E5FFF3C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id-ID" dirty="0"/>
              <a:t>Week 3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C0D0DC5-D27E-474D-8ECC-D5ED92E968D8}"/>
              </a:ext>
            </a:extLst>
          </p:cNvPr>
          <p:cNvSpPr/>
          <p:nvPr/>
        </p:nvSpPr>
        <p:spPr>
          <a:xfrm>
            <a:off x="1616075" y="5003800"/>
            <a:ext cx="1366838" cy="72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server dan paten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4339" name="Picture 53">
            <a:extLst>
              <a:ext uri="{FF2B5EF4-FFF2-40B4-BE49-F238E27FC236}">
                <a16:creationId xmlns:a16="http://schemas.microsoft.com/office/drawing/2014/main" id="{91A1BFD8-791D-46AB-AFD5-82E23AA1E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1" y="1111251"/>
            <a:ext cx="64420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C5A1B-CF89-46F2-B2D9-50A1E9A3A2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2713" y="119926"/>
            <a:ext cx="1357324" cy="91902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5E54F3-9F72-4243-B898-279A8B7DF1DE}"/>
              </a:ext>
            </a:extLst>
          </p:cNvPr>
          <p:cNvCxnSpPr>
            <a:cxnSpLocks/>
          </p:cNvCxnSpPr>
          <p:nvPr/>
        </p:nvCxnSpPr>
        <p:spPr>
          <a:xfrm flipH="1">
            <a:off x="3022601" y="2230438"/>
            <a:ext cx="428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95ACE1-7123-43F0-A9BE-8251A1A6216E}"/>
              </a:ext>
            </a:extLst>
          </p:cNvPr>
          <p:cNvSpPr/>
          <p:nvPr/>
        </p:nvSpPr>
        <p:spPr>
          <a:xfrm>
            <a:off x="1565275" y="1981201"/>
            <a:ext cx="1417638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Pemilik dan orang kapal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64B990-BF2F-4078-83F4-74AFD40CD39E}"/>
              </a:ext>
            </a:extLst>
          </p:cNvPr>
          <p:cNvCxnSpPr>
            <a:cxnSpLocks/>
          </p:cNvCxnSpPr>
          <p:nvPr/>
        </p:nvCxnSpPr>
        <p:spPr>
          <a:xfrm flipH="1">
            <a:off x="3022601" y="3138488"/>
            <a:ext cx="140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30D07F7-DCAB-4ED0-A1B2-F05529B6AAD9}"/>
              </a:ext>
            </a:extLst>
          </p:cNvPr>
          <p:cNvSpPr/>
          <p:nvPr/>
        </p:nvSpPr>
        <p:spPr>
          <a:xfrm>
            <a:off x="1616076" y="2743200"/>
            <a:ext cx="1408113" cy="788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Menambahkan Maintenance ke dalam key activities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051035-3132-4455-AD72-BBEF21FBF5D2}"/>
              </a:ext>
            </a:extLst>
          </p:cNvPr>
          <p:cNvCxnSpPr>
            <a:cxnSpLocks/>
          </p:cNvCxnSpPr>
          <p:nvPr/>
        </p:nvCxnSpPr>
        <p:spPr>
          <a:xfrm flipH="1">
            <a:off x="3116263" y="4186238"/>
            <a:ext cx="1568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B7C7716-7095-474A-82F6-9E52C3FA351E}"/>
              </a:ext>
            </a:extLst>
          </p:cNvPr>
          <p:cNvSpPr/>
          <p:nvPr/>
        </p:nvSpPr>
        <p:spPr>
          <a:xfrm>
            <a:off x="1547813" y="3971925"/>
            <a:ext cx="1568450" cy="72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server dan paten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5FD712-9F96-42B0-B570-891A853851A7}"/>
              </a:ext>
            </a:extLst>
          </p:cNvPr>
          <p:cNvCxnSpPr>
            <a:cxnSpLocks/>
          </p:cNvCxnSpPr>
          <p:nvPr/>
        </p:nvCxnSpPr>
        <p:spPr>
          <a:xfrm flipH="1">
            <a:off x="2905125" y="5434013"/>
            <a:ext cx="477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E211F5-F114-4ACD-9882-55FE93FF894A}"/>
              </a:ext>
            </a:extLst>
          </p:cNvPr>
          <p:cNvCxnSpPr>
            <a:cxnSpLocks/>
          </p:cNvCxnSpPr>
          <p:nvPr/>
        </p:nvCxnSpPr>
        <p:spPr>
          <a:xfrm>
            <a:off x="6816725" y="5727701"/>
            <a:ext cx="0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37DB1DB-7C2F-4BF9-AA40-DD53DCC31252}"/>
              </a:ext>
            </a:extLst>
          </p:cNvPr>
          <p:cNvSpPr/>
          <p:nvPr/>
        </p:nvSpPr>
        <p:spPr>
          <a:xfrm>
            <a:off x="5938838" y="5992814"/>
            <a:ext cx="1581150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penjualan aplikasi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E94867-2DC2-4309-A75E-F29ED2FE2DBB}"/>
              </a:ext>
            </a:extLst>
          </p:cNvPr>
          <p:cNvCxnSpPr/>
          <p:nvPr/>
        </p:nvCxnSpPr>
        <p:spPr>
          <a:xfrm flipV="1">
            <a:off x="7800975" y="931864"/>
            <a:ext cx="0" cy="503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1124CE5-B72D-451E-BEE3-B9A1212EC768}"/>
              </a:ext>
            </a:extLst>
          </p:cNvPr>
          <p:cNvSpPr/>
          <p:nvPr/>
        </p:nvSpPr>
        <p:spPr>
          <a:xfrm>
            <a:off x="6816725" y="357188"/>
            <a:ext cx="1677988" cy="512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dirty="0">
                <a:solidFill>
                  <a:schemeClr val="tx1"/>
                </a:solidFill>
              </a:rPr>
              <a:t>Sebelumnya Call Center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DF5F4D-610C-461C-A055-39CC0344B046}"/>
              </a:ext>
            </a:extLst>
          </p:cNvPr>
          <p:cNvCxnSpPr/>
          <p:nvPr/>
        </p:nvCxnSpPr>
        <p:spPr>
          <a:xfrm>
            <a:off x="9374188" y="4754563"/>
            <a:ext cx="0" cy="121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4E6C8DF-940D-48C4-BA9F-60E8FF0CA80E}"/>
              </a:ext>
            </a:extLst>
          </p:cNvPr>
          <p:cNvSpPr/>
          <p:nvPr/>
        </p:nvSpPr>
        <p:spPr>
          <a:xfrm>
            <a:off x="8583613" y="5992814"/>
            <a:ext cx="1579562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Menambahkan Pemilik Kapal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1FAC6A-6E48-4860-B9BB-4E251BE126B9}"/>
              </a:ext>
            </a:extLst>
          </p:cNvPr>
          <p:cNvCxnSpPr/>
          <p:nvPr/>
        </p:nvCxnSpPr>
        <p:spPr>
          <a:xfrm flipH="1">
            <a:off x="4575175" y="4695825"/>
            <a:ext cx="1468438" cy="127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4036DD9-46C2-4B67-8EAE-BF212C0628FC}"/>
              </a:ext>
            </a:extLst>
          </p:cNvPr>
          <p:cNvSpPr/>
          <p:nvPr/>
        </p:nvSpPr>
        <p:spPr>
          <a:xfrm>
            <a:off x="3195638" y="6008689"/>
            <a:ext cx="2178050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paperless dan data lebih aman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FD15CC3-3C40-4909-9742-A23B6F7A1E10}"/>
              </a:ext>
            </a:extLst>
          </p:cNvPr>
          <p:cNvCxnSpPr/>
          <p:nvPr/>
        </p:nvCxnSpPr>
        <p:spPr>
          <a:xfrm>
            <a:off x="7888288" y="4754564"/>
            <a:ext cx="0" cy="1677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8D027F6-DA9F-47B1-B19D-7CF319F73890}"/>
              </a:ext>
            </a:extLst>
          </p:cNvPr>
          <p:cNvSpPr/>
          <p:nvPr/>
        </p:nvSpPr>
        <p:spPr>
          <a:xfrm>
            <a:off x="7000875" y="6580189"/>
            <a:ext cx="1784350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Menambahkan iklan melaui sosial media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A59FB7-BBBF-46ED-833E-CB4B76A2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id-ID" dirty="0"/>
              <a:t>Week 4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3">
            <a:extLst>
              <a:ext uri="{FF2B5EF4-FFF2-40B4-BE49-F238E27FC236}">
                <a16:creationId xmlns:a16="http://schemas.microsoft.com/office/drawing/2014/main" id="{A0873156-B466-4663-AEDA-4DB7F830E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950914"/>
            <a:ext cx="6502400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5AE446-536A-43B1-97B8-EFB4446741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52713" y="119926"/>
            <a:ext cx="1357324" cy="9190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5F5859-C25C-44FA-97B8-FF91E35ED0B4}"/>
              </a:ext>
            </a:extLst>
          </p:cNvPr>
          <p:cNvCxnSpPr>
            <a:cxnSpLocks/>
          </p:cNvCxnSpPr>
          <p:nvPr/>
        </p:nvCxnSpPr>
        <p:spPr>
          <a:xfrm flipH="1">
            <a:off x="3260726" y="1997075"/>
            <a:ext cx="56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8065B9E-83E5-4F33-B414-640BFF5315E1}"/>
              </a:ext>
            </a:extLst>
          </p:cNvPr>
          <p:cNvSpPr/>
          <p:nvPr/>
        </p:nvSpPr>
        <p:spPr>
          <a:xfrm>
            <a:off x="1535113" y="1835151"/>
            <a:ext cx="1643062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Dinas Kependudukan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20B68-B795-41EE-AE9A-7450F21DE600}"/>
              </a:ext>
            </a:extLst>
          </p:cNvPr>
          <p:cNvCxnSpPr>
            <a:cxnSpLocks/>
          </p:cNvCxnSpPr>
          <p:nvPr/>
        </p:nvCxnSpPr>
        <p:spPr>
          <a:xfrm flipH="1">
            <a:off x="3260726" y="2894013"/>
            <a:ext cx="1903413" cy="1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969D46-F3E5-4CF7-9310-BA4D65619AF9}"/>
              </a:ext>
            </a:extLst>
          </p:cNvPr>
          <p:cNvSpPr/>
          <p:nvPr/>
        </p:nvSpPr>
        <p:spPr>
          <a:xfrm>
            <a:off x="1562100" y="2509839"/>
            <a:ext cx="1677988" cy="788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Menghapus Marketing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792A5E-794A-4F43-9AC5-1B8AE1F1C840}"/>
              </a:ext>
            </a:extLst>
          </p:cNvPr>
          <p:cNvCxnSpPr>
            <a:cxnSpLocks/>
          </p:cNvCxnSpPr>
          <p:nvPr/>
        </p:nvCxnSpPr>
        <p:spPr>
          <a:xfrm flipH="1">
            <a:off x="3352800" y="3952875"/>
            <a:ext cx="1938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1F0B167-385E-4B68-B28D-F6C6B634125E}"/>
              </a:ext>
            </a:extLst>
          </p:cNvPr>
          <p:cNvSpPr/>
          <p:nvPr/>
        </p:nvSpPr>
        <p:spPr>
          <a:xfrm>
            <a:off x="1552576" y="3738563"/>
            <a:ext cx="1800225" cy="72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server, tim pengembang dan tim marketing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C5739E-2820-4AAD-8E4F-AC876E8F9A7F}"/>
              </a:ext>
            </a:extLst>
          </p:cNvPr>
          <p:cNvCxnSpPr>
            <a:cxnSpLocks/>
          </p:cNvCxnSpPr>
          <p:nvPr/>
        </p:nvCxnSpPr>
        <p:spPr>
          <a:xfrm>
            <a:off x="6992938" y="5603876"/>
            <a:ext cx="0" cy="24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C28EF27-E6CC-4AF9-8CB5-A77C0F9DEBFF}"/>
              </a:ext>
            </a:extLst>
          </p:cNvPr>
          <p:cNvSpPr/>
          <p:nvPr/>
        </p:nvSpPr>
        <p:spPr>
          <a:xfrm>
            <a:off x="5780089" y="5975351"/>
            <a:ext cx="2236787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penjualan aplikasi ke DISHUB dan penjualan data ke BPS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182C24-245F-48BB-9859-B8F701A32001}"/>
              </a:ext>
            </a:extLst>
          </p:cNvPr>
          <p:cNvCxnSpPr>
            <a:cxnSpLocks/>
          </p:cNvCxnSpPr>
          <p:nvPr/>
        </p:nvCxnSpPr>
        <p:spPr>
          <a:xfrm flipV="1">
            <a:off x="8126413" y="771526"/>
            <a:ext cx="0" cy="536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6221C39-7EDB-47BE-807A-CC98FE152FF1}"/>
              </a:ext>
            </a:extLst>
          </p:cNvPr>
          <p:cNvSpPr/>
          <p:nvPr/>
        </p:nvSpPr>
        <p:spPr>
          <a:xfrm>
            <a:off x="7199314" y="136526"/>
            <a:ext cx="1677987" cy="384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dirty="0">
                <a:solidFill>
                  <a:schemeClr val="tx1"/>
                </a:solidFill>
              </a:rPr>
              <a:t>Menambahkan free application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D09247-2C0F-4E6B-AE3F-F20509C77407}"/>
              </a:ext>
            </a:extLst>
          </p:cNvPr>
          <p:cNvCxnSpPr>
            <a:cxnSpLocks/>
          </p:cNvCxnSpPr>
          <p:nvPr/>
        </p:nvCxnSpPr>
        <p:spPr>
          <a:xfrm>
            <a:off x="9628188" y="4740276"/>
            <a:ext cx="0" cy="110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B0F0C1-F41F-40BC-A21A-129989500D0C}"/>
              </a:ext>
            </a:extLst>
          </p:cNvPr>
          <p:cNvSpPr/>
          <p:nvPr/>
        </p:nvSpPr>
        <p:spPr>
          <a:xfrm>
            <a:off x="8234363" y="5862639"/>
            <a:ext cx="2347912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DISHUB, pemilik kapal dan pelabuhan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E04C46-5E80-43BD-A4CC-0AC8AFD43E92}"/>
              </a:ext>
            </a:extLst>
          </p:cNvPr>
          <p:cNvCxnSpPr>
            <a:cxnSpLocks/>
          </p:cNvCxnSpPr>
          <p:nvPr/>
        </p:nvCxnSpPr>
        <p:spPr>
          <a:xfrm flipH="1">
            <a:off x="4554538" y="3833814"/>
            <a:ext cx="1985962" cy="197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9335346-099F-42B3-8708-014B413DF415}"/>
              </a:ext>
            </a:extLst>
          </p:cNvPr>
          <p:cNvSpPr/>
          <p:nvPr/>
        </p:nvSpPr>
        <p:spPr>
          <a:xfrm>
            <a:off x="2168526" y="5872163"/>
            <a:ext cx="3324225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data tersimpan dengan baik, data penumpang di rekapitulasi sesuai rute dan data dapat dilihat kembali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DD99D5-39F8-4033-9B3C-66DD7E308306}"/>
              </a:ext>
            </a:extLst>
          </p:cNvPr>
          <p:cNvCxnSpPr>
            <a:cxnSpLocks/>
          </p:cNvCxnSpPr>
          <p:nvPr/>
        </p:nvCxnSpPr>
        <p:spPr>
          <a:xfrm>
            <a:off x="8126413" y="4740275"/>
            <a:ext cx="0" cy="160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4A6DB6-DEA6-4486-93D0-51D2DB89316A}"/>
              </a:ext>
            </a:extLst>
          </p:cNvPr>
          <p:cNvSpPr/>
          <p:nvPr/>
        </p:nvSpPr>
        <p:spPr>
          <a:xfrm>
            <a:off x="7199314" y="6483351"/>
            <a:ext cx="2301875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1400" dirty="0">
                <a:solidFill>
                  <a:schemeClr val="tx1"/>
                </a:solidFill>
              </a:rPr>
              <a:t>Sebelumnya sosialisasi dan iklan melalui sosial media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987C022-F308-481A-AEDA-FB8FE318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id-ID" dirty="0"/>
              <a:t>Week 5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E3FA-CDA0-4008-B45F-2D5A48A2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Week 5 contd.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EF3BE-B58B-4604-899E-F95BC2A02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132" y="4436793"/>
            <a:ext cx="3926747" cy="2884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d-ID" dirty="0"/>
              <a:t>Wawancara dengan Sawaldi S. Batubara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F29B1-11E0-4ED4-A69F-FECB1E5B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E81F6-21D1-4DF9-A726-1F65BAA5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2" y="1690688"/>
            <a:ext cx="3498209" cy="2623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FFAA5-B407-4B2F-B271-4082032F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07" y="1690688"/>
            <a:ext cx="5407495" cy="25373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D135B9-CD5C-4B4C-ABAA-FC0F409F4F2A}"/>
              </a:ext>
            </a:extLst>
          </p:cNvPr>
          <p:cNvSpPr txBox="1">
            <a:spLocks/>
          </p:cNvSpPr>
          <p:nvPr/>
        </p:nvSpPr>
        <p:spPr>
          <a:xfrm>
            <a:off x="6750341" y="4436793"/>
            <a:ext cx="3819787" cy="288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dirty="0"/>
              <a:t>Wawancara dengan Henry H. Napitupulu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68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0</TotalTime>
  <Words>551</Words>
  <Application>Microsoft Office PowerPoint</Application>
  <PresentationFormat>Widescreen</PresentationFormat>
  <Paragraphs>181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Adobe Gothic Std B</vt:lpstr>
      <vt:lpstr>Arial</vt:lpstr>
      <vt:lpstr>Arial </vt:lpstr>
      <vt:lpstr>Baron Neue</vt:lpstr>
      <vt:lpstr>Calibri</vt:lpstr>
      <vt:lpstr>Comic Sans MS</vt:lpstr>
      <vt:lpstr>Gill Sans MT</vt:lpstr>
      <vt:lpstr>Source Sans Pro</vt:lpstr>
      <vt:lpstr>Office Theme</vt:lpstr>
      <vt:lpstr>eMas e-Manifest</vt:lpstr>
      <vt:lpstr>THE TEAM</vt:lpstr>
      <vt:lpstr>PowerPoint Presentation</vt:lpstr>
      <vt:lpstr>PowerPoint Presentation</vt:lpstr>
      <vt:lpstr>PowerPoint Presentation</vt:lpstr>
      <vt:lpstr>Week 3</vt:lpstr>
      <vt:lpstr>Week 4</vt:lpstr>
      <vt:lpstr>Week 5</vt:lpstr>
      <vt:lpstr>Week 5 contd.</vt:lpstr>
      <vt:lpstr>Week 6</vt:lpstr>
      <vt:lpstr>Week 7</vt:lpstr>
      <vt:lpstr>Week 9</vt:lpstr>
      <vt:lpstr>Week 10</vt:lpstr>
      <vt:lpstr>Week 11</vt:lpstr>
      <vt:lpstr>Week 12</vt:lpstr>
      <vt:lpstr>Week 13</vt:lpstr>
      <vt:lpstr>Week 14</vt:lpstr>
      <vt:lpstr>Bisnis Model e-Manifest</vt:lpstr>
      <vt:lpstr>Link Pengaksesan Produk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2020-01-06T12:56:33Z</dcterms:created>
  <dcterms:modified xsi:type="dcterms:W3CDTF">2020-01-06T13:59:43Z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